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Montserrat"/>
      <p:regular r:id="rId24"/>
      <p:bold r:id="rId25"/>
      <p:italic r:id="rId26"/>
      <p:boldItalic r:id="rId27"/>
    </p:embeddedFont>
    <p:embeddedFont>
      <p:font typeface="Open Sans"/>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871">
          <p15:clr>
            <a:srgbClr val="A4A3A4"/>
          </p15:clr>
        </p15:guide>
        <p15:guide id="2" pos="2880">
          <p15:clr>
            <a:srgbClr val="A4A3A4"/>
          </p15:clr>
        </p15:guide>
        <p15:guide id="3" pos="5613">
          <p15:clr>
            <a:srgbClr val="9AA0A6"/>
          </p15:clr>
        </p15:guide>
        <p15:guide id="4" orient="horz" pos="680">
          <p15:clr>
            <a:srgbClr val="9AA0A6"/>
          </p15:clr>
        </p15:guide>
        <p15:guide id="5" orient="horz" pos="260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871" orient="horz"/>
        <p:guide pos="2880"/>
        <p:guide pos="5613"/>
        <p:guide pos="680" orient="horz"/>
        <p:guide pos="2606"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Montserrat-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OpenSans-regular.fntdata"/><Relationship Id="rId27"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penSans-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boldItalic.fntdata"/><Relationship Id="rId30" Type="http://schemas.openxmlformats.org/officeDocument/2006/relationships/font" Target="fonts/OpenSans-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500"/>
              <a:t>Hola, buenos días, mi nombre es Alejandro Santorum y hoy os voy a hablar del desarrollo de la librería scikit-rmt para la simulación y análisis de matrices aleatorias, llevada a cabo durante este curso 2020-2021 como proyecto de fin de grado de ingeniería informática.</a:t>
            </a:r>
            <a:endParaRPr sz="15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de800af3f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de800af3f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500"/>
              <a:t>Por otro lado, no todas las matrices aleatorias tienen que tener autovalores reales. En el caso de que así sea, la librería scikit-rmt desarrollada representa la distribución espectral en el plano complejo, incorporando un mana de calor para discernir la densidad de los autovalores.</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s" sz="1500"/>
              <a:t>Ejemplificamos esta funcionalidad con una representación del espectro de autovalores de algunas matrices aleatorias del Ensemble Circular.</a:t>
            </a:r>
            <a:endParaRPr sz="15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e0241cf37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e0241cf37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500"/>
              <a:t>Una de las aplicaciones de la Teoría de Matrices Aleatorias es la estimación de matrices de covarianza. Las matrices de covarianza describen la dependencia lineal entre las componenetes de un vector aleatorio. Esto resulta de utilidad por ejemplo, en aprendizaje automático para los métodos kernel; o en Finanzas, para la modelización de riesgos o selección de carteras óptimas.</a:t>
            </a:r>
            <a:endParaRPr sz="1500"/>
          </a:p>
          <a:p>
            <a:pPr indent="0" lvl="0" marL="0" rtl="0" algn="l">
              <a:spcBef>
                <a:spcPts val="0"/>
              </a:spcBef>
              <a:spcAft>
                <a:spcPts val="0"/>
              </a:spcAft>
              <a:buNone/>
            </a:pPr>
            <a:r>
              <a:rPr lang="es" sz="1500"/>
              <a:t>Es importante destacar que si el número de datos es muy pequeño en comparación con el número de atributos, la matriz de covarianzas empírica no sea invertible. Además, aunque sí sea invertible, si la dimensión del problema es muy alta, es decir, el número de atributos es grande, el estimador empírico habitual de covarianzas está mal condicionado, es decir, aumenta el error de generalización.</a:t>
            </a:r>
            <a:endParaRPr sz="15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e0e8d9e5a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e0e8d9e5a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500"/>
              <a:t>Es por ello que se buscan estimadores más robustos en altas dimensiones. Para diseñar estos estimadores de mayor calidad que el muestral, se usan resultados y leyes de la Teoría de Matrices Aleatorias. Por ejemplo, sabemos que la matriz de covarianzas muestral es una matriz de Wishart, entonces si representamos su espectro de autovalores podemos discernir si la estimación está bien condicionada o no comparandolo con la Ley de Marchenko-Pastur. En el caso de que haya autovalores sesgados de esta Ley, podemos eliminarlos o suavizarlos, mejorando la estimación.</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s" sz="1500"/>
              <a:t>Este es un ejemplo sencillo de cómo podemos mejorar la estimación de la matriz de covarianzas. Muchos científicos e investigadores han ideado métodos más sofisticados, pero casi todos basados en la idea de purificar el espectro de autovalores de la matriz de covarianzas muestral.</a:t>
            </a:r>
            <a:endParaRPr sz="15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e0287e676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e0287e676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500"/>
              <a:t>En la librería scikit-rmt se implementan los siguientes estimadores, el estimador habitual muestral, el óptimo de muestra finita (que no es práctico en la realidad porque se require el conocimiento de la matriz de covarianzas poblacional real), el estimador empírico bayesiano, el estimador minimax, el estimador de contracción lineal y el estimador analítico de contracción no lineal.</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s" sz="1500"/>
              <a:t>Para estudiar la calidad de estos estimadores se han hecho varias simulaciones, utilizando para ello la medida PRIAL, que en resumen expresa cómo de mejor es un estimador comparado con el estimador muestral y teniendo como referencia acercarse al estimador óptimo de muestra finita, que tiene conocimiento de la matriz de covarianzas real. Esta medida coge valores entre 0 y 1, cuanto más se acerque a 1 mejor será la estimación.</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s" sz="1500"/>
              <a:t>[Explicar la gráfica rápidamente, FSOpt siempre 1, muestral siempre 0, el mejor es el analítico no-lineal]</a:t>
            </a:r>
            <a:endParaRPr sz="15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e0287e676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e0287e676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500"/>
              <a:t>Ahora veámos cómo se ha llevad</a:t>
            </a:r>
            <a:r>
              <a:rPr lang="es" sz="1500"/>
              <a:t>o a cabo el proyecto. La primera fase, la fase de análisis, consistió en estudiar las principales propuestas de librerías de código abierto de análisis de matrices aleatorias ya disponibles, viendo sus puntos fuertes y sus debilidades. Después, se determinaron los requisitos, tanto funcionales como no funcionales, que debería tener nuestro paquete.</a:t>
            </a:r>
            <a:endParaRPr sz="1500"/>
          </a:p>
          <a:p>
            <a:pPr indent="0" lvl="0" marL="0" rtl="0" algn="l">
              <a:spcBef>
                <a:spcPts val="0"/>
              </a:spcBef>
              <a:spcAft>
                <a:spcPts val="0"/>
              </a:spcAft>
              <a:buNone/>
            </a:pPr>
            <a:r>
              <a:rPr lang="es" sz="1500"/>
              <a:t>La segunda fase, la fase de diseño, se centró en determinar la interfaz de programación y en elaborar distintos diagramas, ya sean de clase u orientados a la programación funcional, para facilitar la futura implementación de la librería.</a:t>
            </a:r>
            <a:endParaRPr sz="1500"/>
          </a:p>
          <a:p>
            <a:pPr indent="0" lvl="0" marL="0" rtl="0" algn="l">
              <a:spcBef>
                <a:spcPts val="0"/>
              </a:spcBef>
              <a:spcAft>
                <a:spcPts val="0"/>
              </a:spcAft>
              <a:buNone/>
            </a:pPr>
            <a:r>
              <a:rPr lang="es" sz="1500"/>
              <a:t>La fase final concentra la implementación de la librería, documentándola adecuadamente, y asegurándonos de que su funcionamiento coincide con los requisitos de las primeras fases, ejecutando pruebas de unidad y de integración.</a:t>
            </a:r>
            <a:endParaRPr sz="15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df308df31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df308df31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500"/>
              <a:t>Las tecnologías utilizadas para realizar lo anterior son varias. Primero, el control de versiones se ha elaborado con GitHub. Se ha usado Travis CI para asegurarnos de que cada vez que se subía una nueva versión a GitHub la funcionalidad anterior no se veía afectada y que la nueva no provocaba choques de dependecia. Para las pruebas unitarias hemos usado pytest, y coverage para comprobar que todas las líneas de código eran testeadas.</a:t>
            </a:r>
            <a:endParaRPr sz="1500"/>
          </a:p>
          <a:p>
            <a:pPr indent="0" lvl="0" marL="0" rtl="0" algn="l">
              <a:spcBef>
                <a:spcPts val="0"/>
              </a:spcBef>
              <a:spcAft>
                <a:spcPts val="0"/>
              </a:spcAft>
              <a:buNone/>
            </a:pPr>
            <a:r>
              <a:rPr lang="es" sz="1500"/>
              <a:t>Para la documentación se ha utilizado la herramienta de generación automática de documentación sphinx, que no solo se limita a documentar los métodos y funciones, sino que también incorpora tutoriales y ejemplos de uso.</a:t>
            </a:r>
            <a:endParaRPr sz="1500"/>
          </a:p>
          <a:p>
            <a:pPr indent="0" lvl="0" marL="0" rtl="0" algn="l">
              <a:spcBef>
                <a:spcPts val="0"/>
              </a:spcBef>
              <a:spcAft>
                <a:spcPts val="0"/>
              </a:spcAft>
              <a:buNone/>
            </a:pPr>
            <a:r>
              <a:rPr lang="es" sz="1500"/>
              <a:t>Adicionalmente, se han seguido estándares de programación, como PEP8 para el estilo del código y PEP257 para el de documentación, para mejorar la calidad del proyecto.</a:t>
            </a:r>
            <a:endParaRPr sz="1500"/>
          </a:p>
          <a:p>
            <a:pPr indent="0" lvl="0" marL="0" rtl="0" algn="l">
              <a:spcBef>
                <a:spcPts val="0"/>
              </a:spcBef>
              <a:spcAft>
                <a:spcPts val="0"/>
              </a:spcAft>
              <a:buNone/>
            </a:pPr>
            <a:r>
              <a:rPr lang="es" sz="1500"/>
              <a:t>Finalmente comentar que la librería se ha diseñado e implementado siguiendo el estilo Scikits del ecosistema Scipy, licenciados por la Open Source Initiative, que da soporte a una gran cantidad de paquetes científicos de código abierto.</a:t>
            </a:r>
            <a:endParaRPr sz="15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df308df31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df308df31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500"/>
              <a:t>Pasemos ahora a ver una pequeña de mostración de cómo instalar y utilizar la librería scikit-rmt.</a:t>
            </a:r>
            <a:endParaRPr sz="15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df308df31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df308df31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500"/>
              <a:t>Para concluir, podemos ver que efectivamente la librería está publicada en el índice de paquetes de Python PyPI, donde podemos ver su versión actual y estado, así como un breve tutorial. Además podemos acceder a la documentación oficial, donde se explican los métodos y funciones y varios ejemplos de uso.</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s" sz="1500"/>
              <a:t>Finalmente comentar que el proyecto no tendría por qué acabar aquí. Podemos ampliar la funcionalidad de la librería incorporando nuevos modelos de matrices aleatorias, como los modelos de Calogero-Moser o Ruijsenaars-Schneider. O implementado nuevos estimadores de matrices de covarianza. Además siempre se podrá utilizar la funcionalidad ya incorporada a problemas actuales, como problemas de aprendizaje automáticoo deep learning.</a:t>
            </a:r>
            <a:endParaRPr sz="15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8c1e692a23_2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8c1e692a23_2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8c1e692a23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8c1e692a23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500"/>
              <a:t>Primero vamos a ver los objetivos iniciales del proyecto, para después introducir brevemente la Teoría de Matrices Aleatorias y comentaremos las principales características implementadas en la librería. Finalmente, detallaremos cómo se ha llevado a cabo el proyecto, indicando las principales fases del mismo, y se expondrá una breve demostración de algunas de las funcionalidades de la librería.</a:t>
            </a:r>
            <a:endParaRPr sz="15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e0287e67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e0287e67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500">
                <a:solidFill>
                  <a:schemeClr val="dk1"/>
                </a:solidFill>
              </a:rPr>
              <a:t>Está claro que el objetivo principal del proyecto es el desarrollo de la librería scikit-rmt, integrándose en el ecosistema SciPy, que es un ecosistema de software abierto para matemáticas, ciencia e ingeniería, desarrollado en Python. La funcionalidad principal se centrará en la simulación y estudio de matrices aleatorias, así como en la estimación de matrices de covarianza.</a:t>
            </a:r>
            <a:endParaRPr sz="1500">
              <a:solidFill>
                <a:schemeClr val="dk1"/>
              </a:solidFill>
            </a:endParaRPr>
          </a:p>
          <a:p>
            <a:pPr indent="0" lvl="0" marL="0" rtl="0" algn="l">
              <a:spcBef>
                <a:spcPts val="0"/>
              </a:spcBef>
              <a:spcAft>
                <a:spcPts val="0"/>
              </a:spcAft>
              <a:buNone/>
            </a:pPr>
            <a:r>
              <a:rPr lang="es" sz="1500">
                <a:solidFill>
                  <a:schemeClr val="dk1"/>
                </a:solidFill>
              </a:rPr>
              <a:t>Adicionalmente, nos centraremos en documentar todo el paquete, no solo limitándose a la explicación de los métodos y funciones, sino que también se incluyen tutoriales y ejemplos de uso. Esta será publicada en la web Read the Docs, accesible para todo el mundo.</a:t>
            </a:r>
            <a:endParaRPr sz="1500">
              <a:solidFill>
                <a:schemeClr val="dk1"/>
              </a:solidFill>
            </a:endParaRPr>
          </a:p>
          <a:p>
            <a:pPr indent="0" lvl="0" marL="0" rtl="0" algn="l">
              <a:spcBef>
                <a:spcPts val="0"/>
              </a:spcBef>
              <a:spcAft>
                <a:spcPts val="0"/>
              </a:spcAft>
              <a:buNone/>
            </a:pPr>
            <a:r>
              <a:rPr lang="es" sz="1500">
                <a:solidFill>
                  <a:schemeClr val="dk1"/>
                </a:solidFill>
              </a:rPr>
              <a:t>Por último, se pretende que la librería este disponible para cualquier persona interesada en el índice de paquetes de python PyPI.</a:t>
            </a:r>
            <a:endParaRPr sz="15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e0241cf37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e0241cf37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500"/>
              <a:t>La Teoría de Matrices Aleatorias es la rama de la estadística que estudia las matrices cuyas entradas son variables aleatorias. Muchas matrices aleatorias comparten propiedades comunes, por lo que suelen ser clasificadas en ensembles o conjuntos de matrices aleatorias.</a:t>
            </a:r>
            <a:endParaRPr sz="1500"/>
          </a:p>
          <a:p>
            <a:pPr indent="0" lvl="0" marL="0" rtl="0" algn="l">
              <a:spcBef>
                <a:spcPts val="0"/>
              </a:spcBef>
              <a:spcAft>
                <a:spcPts val="0"/>
              </a:spcAft>
              <a:buNone/>
            </a:pPr>
            <a:r>
              <a:rPr lang="es" sz="1500"/>
              <a:t>La Teoría de Matrices Aleatorias tiene aplicaciones en muchas campos, como en Estadística para generalizar el test chi-cuadrado a varias dimensiones; en Física, para modelizar los niveles de energía de los núcleos atómicos pesados; en Inteligencia Artificial para analizar el rendimiento de una red neuronal a través de las matrices de pesos sinápticos; en Finanzas, para la selección de carteras óptimas de inversión; en Neurociencia, para </a:t>
            </a:r>
            <a:r>
              <a:rPr lang="es" sz="1500">
                <a:solidFill>
                  <a:schemeClr val="dk1"/>
                </a:solidFill>
              </a:rPr>
              <a:t>describir la red de conexiones sinápticas entre neuronas en el cerebro; y en general en todas las ingenierías.</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 sz="1900">
                <a:solidFill>
                  <a:schemeClr val="dk1"/>
                </a:solidFill>
              </a:rPr>
              <a:t>				</a:t>
            </a:r>
            <a:endParaRPr sz="1900">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e0241cf37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e0241cf37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500"/>
              <a:t>Como habíamos dicho, las matrices aleatorias se agrupan en ensembles o conjuntos dependiendo de sus propiedades comunes, como la distribución de sus entradas o el comportamiento límite de sus autovalores. Aquí podemos ver algunos de los principales ensembles de matrices aleatorias, entre los cuales están los que hemos incorporado en la librería scikit-rmt, que son el ensemble gaussiano, el de wishart, el manova y el circular. A su vez, estos cuatro ensembles se subdividen en otros, dependiendo del tipo del elemento de la matriz o de la invarianza por la se caracterizan.</a:t>
            </a:r>
            <a:endParaRPr sz="1500"/>
          </a:p>
          <a:p>
            <a:pPr indent="0" lvl="0" marL="0" rtl="0" algn="l">
              <a:spcBef>
                <a:spcPts val="0"/>
              </a:spcBef>
              <a:spcAft>
                <a:spcPts val="0"/>
              </a:spcAft>
              <a:buNone/>
            </a:pPr>
            <a:r>
              <a:rPr lang="es" sz="1500"/>
              <a:t>Aún así, existen más modelos de ensembles de matrices aleatorias, como el modelo de calogero-moser o el de ruijsesnaars-schneider, que podrían ser implementados en el futuro.</a:t>
            </a:r>
            <a:endParaRPr sz="15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e0a827d69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e0a827d69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500"/>
              <a:t>Un ejemplo de matriz aleatoria puede ser una del ensemble gaussiano, las cuales son simétricas y sus entradas son independientes idénticamente distribuidas. Los elementos de la diagonal siguen una distribución normal con media cero y varianza 2, mientras que los de afuera de la diagonal son normales estándar. Observar que podemos muestrar una de estas matrices muy fácilmente en python, prácticamente en dos líneas ayudándonos de la librería de cálculo matemático numpy.</a:t>
            </a:r>
            <a:endParaRPr sz="15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e0241cf37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e0241cf37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500"/>
              <a:t>Una de las características que despiertan más interés en el estudio de las matrices aleatorias es la distribución de sus autovalores. El espectro de muchas de estas matrices, a pesar de ser de carácter aleatorio, tiende a una distribución límite determinista cuando el tamaño de la matriz tiende a infinito. Estas distribuciones límite deterministas son descritas como leyes, como la Ley Semicircular de Wigner, que explica el comportamiento límite de los autovalores de muchas matrices aleatorias, como por ejemplo las del Ensemble Gaussiano.</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s" sz="1500"/>
              <a:t>En la representación podemos ver la evolución del espectro de autovalores cuando sorteamos matrices aleatorias gaussianas de cada vez tamaño más grande. Claramente tiende al semicírculo centrado en el origen y de radio 2, que es esta expresión de aquí (mu_sc).</a:t>
            </a:r>
            <a:endParaRPr sz="15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e0a827d69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e0a827d69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500"/>
              <a:t>Otro tipo de matriz aleatoria son las matrices aleatorias del ensemble de Wishart. Las matrices aleatorias reales de Wishart son simétricas y se forman mediante el producto de una cierta matriz por su traspuesta. Esta cierta matriz es una matriz aleatoria no necesariamente cuadrada cuyas entradas son muestras de una normal estándar.</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s" sz="1500"/>
              <a:t>De nuevo, el código Python necesario para generar una de estas matrices aleatorias es muy sencillo, simplemente muestramos la matriz A y la multiplicamos por su traspuesta.</a:t>
            </a:r>
            <a:endParaRPr sz="15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de800af3f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de800af3f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500"/>
              <a:t>La distribución de los autovalores de las matrices de Wishart también tiende a una Ley determinista cuando el tamaño tiende a infinito, conocida como la Ley de Marchenko-Pastur. Un ejemplo muy interesante de matrices de Wishart son las matrices de covarianza muestral, lo que nos será de gran utilidad próximamente.</a:t>
            </a:r>
            <a:endParaRPr sz="15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alejandro.santorum@estudiante.uam.es" TargetMode="External"/><Relationship Id="rId4" Type="http://schemas.openxmlformats.org/officeDocument/2006/relationships/hyperlink" Target="mailto:alberto.suarez@uam.es" TargetMode="External"/><Relationship Id="rId5"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4.gif"/><Relationship Id="rId5"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hyperlink" Target="https://stats.stackexchange.com/questions/95013/hierarchical-clustering-of-correlation-matrix" TargetMode="External"/><Relationship Id="rId5"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hyperlink" Target="https://stats.stackexchange.com/questions/95013/hierarchical-clustering-of-correlation-matrix" TargetMode="External"/><Relationship Id="rId5"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24.png"/><Relationship Id="rId5" Type="http://schemas.openxmlformats.org/officeDocument/2006/relationships/image" Target="../media/image17.png"/><Relationship Id="rId6" Type="http://schemas.openxmlformats.org/officeDocument/2006/relationships/image" Target="../media/image21.png"/><Relationship Id="rId7" Type="http://schemas.openxmlformats.org/officeDocument/2006/relationships/image" Target="../media/image18.png"/><Relationship Id="rId8"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pypi.org/project/scikit-rmt/" TargetMode="External"/><Relationship Id="rId4" Type="http://schemas.openxmlformats.org/officeDocument/2006/relationships/hyperlink" Target="https://scikit-rmt.readthedocs.io/en/latest/" TargetMode="External"/><Relationship Id="rId5" Type="http://schemas.openxmlformats.org/officeDocument/2006/relationships/image" Target="../media/image13.png"/></Relationships>
</file>

<file path=ppt/slides/_rels/slide18.xml.rels><?xml version="1.0" encoding="UTF-8" standalone="yes"?><Relationships xmlns="http://schemas.openxmlformats.org/package/2006/relationships"><Relationship Id="rId11" Type="http://schemas.openxmlformats.org/officeDocument/2006/relationships/image" Target="../media/image20.png"/><Relationship Id="rId10" Type="http://schemas.openxmlformats.org/officeDocument/2006/relationships/image" Target="../media/image33.png"/><Relationship Id="rId13" Type="http://schemas.openxmlformats.org/officeDocument/2006/relationships/image" Target="../media/image32.png"/><Relationship Id="rId12" Type="http://schemas.openxmlformats.org/officeDocument/2006/relationships/image" Target="../media/image29.png"/><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19.png"/><Relationship Id="rId9" Type="http://schemas.openxmlformats.org/officeDocument/2006/relationships/image" Target="../media/image26.png"/><Relationship Id="rId14" Type="http://schemas.openxmlformats.org/officeDocument/2006/relationships/image" Target="../media/image31.png"/><Relationship Id="rId5" Type="http://schemas.openxmlformats.org/officeDocument/2006/relationships/image" Target="../media/image30.png"/><Relationship Id="rId6" Type="http://schemas.openxmlformats.org/officeDocument/2006/relationships/image" Target="../media/image23.png"/><Relationship Id="rId7" Type="http://schemas.openxmlformats.org/officeDocument/2006/relationships/image" Target="../media/image25.png"/><Relationship Id="rId8"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1.png"/><Relationship Id="rId5"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8.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4.pn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9.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950750"/>
            <a:ext cx="8520600" cy="2019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s" sz="4900">
                <a:solidFill>
                  <a:srgbClr val="6AA84F"/>
                </a:solidFill>
                <a:latin typeface="Montserrat"/>
                <a:ea typeface="Montserrat"/>
                <a:cs typeface="Montserrat"/>
                <a:sym typeface="Montserrat"/>
              </a:rPr>
              <a:t>Librería scikit-rmt</a:t>
            </a:r>
            <a:endParaRPr b="1" sz="4900">
              <a:solidFill>
                <a:srgbClr val="6AA84F"/>
              </a:solidFill>
              <a:latin typeface="Montserrat"/>
              <a:ea typeface="Montserrat"/>
              <a:cs typeface="Montserrat"/>
              <a:sym typeface="Montserrat"/>
            </a:endParaRPr>
          </a:p>
          <a:p>
            <a:pPr indent="0" lvl="0" marL="0" rtl="0" algn="ctr">
              <a:spcBef>
                <a:spcPts val="0"/>
              </a:spcBef>
              <a:spcAft>
                <a:spcPts val="0"/>
              </a:spcAft>
              <a:buNone/>
            </a:pPr>
            <a:r>
              <a:rPr b="1" lang="es" sz="3800">
                <a:solidFill>
                  <a:srgbClr val="6AA84F"/>
                </a:solidFill>
                <a:latin typeface="Montserrat"/>
                <a:ea typeface="Montserrat"/>
                <a:cs typeface="Montserrat"/>
                <a:sym typeface="Montserrat"/>
              </a:rPr>
              <a:t>Simulación y análisis de matrices aleatorias</a:t>
            </a:r>
            <a:endParaRPr b="1" sz="3800">
              <a:solidFill>
                <a:srgbClr val="6AA84F"/>
              </a:solidFill>
              <a:latin typeface="Montserrat"/>
              <a:ea typeface="Montserrat"/>
              <a:cs typeface="Montserrat"/>
              <a:sym typeface="Montserrat"/>
            </a:endParaRPr>
          </a:p>
        </p:txBody>
      </p:sp>
      <p:sp>
        <p:nvSpPr>
          <p:cNvPr id="55" name="Google Shape;55;p13"/>
          <p:cNvSpPr txBox="1"/>
          <p:nvPr>
            <p:ph idx="1" type="subTitle"/>
          </p:nvPr>
        </p:nvSpPr>
        <p:spPr>
          <a:xfrm>
            <a:off x="311700" y="2970000"/>
            <a:ext cx="8520600" cy="53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s" sz="1700">
                <a:solidFill>
                  <a:srgbClr val="666666"/>
                </a:solidFill>
                <a:latin typeface="Open Sans"/>
                <a:ea typeface="Open Sans"/>
                <a:cs typeface="Open Sans"/>
                <a:sym typeface="Open Sans"/>
              </a:rPr>
              <a:t>UAM - Proyecto de Fin de Grado - 2020/2021</a:t>
            </a:r>
            <a:endParaRPr i="1" sz="1700">
              <a:solidFill>
                <a:srgbClr val="666666"/>
              </a:solidFill>
              <a:latin typeface="Open Sans"/>
              <a:ea typeface="Open Sans"/>
              <a:cs typeface="Open Sans"/>
              <a:sym typeface="Open Sans"/>
            </a:endParaRPr>
          </a:p>
        </p:txBody>
      </p:sp>
      <p:sp>
        <p:nvSpPr>
          <p:cNvPr id="56" name="Google Shape;56;p13"/>
          <p:cNvSpPr/>
          <p:nvPr/>
        </p:nvSpPr>
        <p:spPr>
          <a:xfrm>
            <a:off x="0" y="0"/>
            <a:ext cx="155400" cy="5151000"/>
          </a:xfrm>
          <a:prstGeom prst="rect">
            <a:avLst/>
          </a:prstGeom>
          <a:solidFill>
            <a:srgbClr val="9ED9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152400" y="-100"/>
            <a:ext cx="155400" cy="51510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txBox="1"/>
          <p:nvPr/>
        </p:nvSpPr>
        <p:spPr>
          <a:xfrm>
            <a:off x="5207100" y="3618975"/>
            <a:ext cx="3625200" cy="13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6AA84F"/>
              </a:solidFill>
              <a:latin typeface="Open Sans"/>
              <a:ea typeface="Open Sans"/>
              <a:cs typeface="Open Sans"/>
              <a:sym typeface="Open Sans"/>
            </a:endParaRPr>
          </a:p>
          <a:p>
            <a:pPr indent="0" lvl="0" marL="0" rtl="0" algn="r">
              <a:spcBef>
                <a:spcPts val="0"/>
              </a:spcBef>
              <a:spcAft>
                <a:spcPts val="0"/>
              </a:spcAft>
              <a:buNone/>
            </a:pPr>
            <a:r>
              <a:rPr lang="es" sz="1200">
                <a:solidFill>
                  <a:srgbClr val="666666"/>
                </a:solidFill>
                <a:latin typeface="Open Sans"/>
                <a:ea typeface="Open Sans"/>
                <a:cs typeface="Open Sans"/>
                <a:sym typeface="Open Sans"/>
              </a:rPr>
              <a:t>Autor:</a:t>
            </a:r>
            <a:r>
              <a:rPr lang="es" sz="1200">
                <a:solidFill>
                  <a:srgbClr val="6AA84F"/>
                </a:solidFill>
                <a:latin typeface="Open Sans"/>
                <a:ea typeface="Open Sans"/>
                <a:cs typeface="Open Sans"/>
                <a:sym typeface="Open Sans"/>
              </a:rPr>
              <a:t> Alejandro Santorum Varela</a:t>
            </a:r>
            <a:endParaRPr sz="1200">
              <a:solidFill>
                <a:srgbClr val="6AA84F"/>
              </a:solidFill>
              <a:latin typeface="Open Sans"/>
              <a:ea typeface="Open Sans"/>
              <a:cs typeface="Open Sans"/>
              <a:sym typeface="Open Sans"/>
            </a:endParaRPr>
          </a:p>
          <a:p>
            <a:pPr indent="0" lvl="0" marL="0" rtl="0" algn="r">
              <a:spcBef>
                <a:spcPts val="0"/>
              </a:spcBef>
              <a:spcAft>
                <a:spcPts val="0"/>
              </a:spcAft>
              <a:buClr>
                <a:schemeClr val="dk1"/>
              </a:buClr>
              <a:buSzPts val="1100"/>
              <a:buFont typeface="Arial"/>
              <a:buNone/>
            </a:pPr>
            <a:r>
              <a:rPr lang="es" sz="1200" u="sng">
                <a:solidFill>
                  <a:schemeClr val="hlink"/>
                </a:solidFill>
                <a:latin typeface="Open Sans"/>
                <a:ea typeface="Open Sans"/>
                <a:cs typeface="Open Sans"/>
                <a:sym typeface="Open Sans"/>
                <a:hlinkClick r:id="rId3"/>
              </a:rPr>
              <a:t>alejandro.santorum@estudiante.uam.es</a:t>
            </a:r>
            <a:endParaRPr sz="1200">
              <a:solidFill>
                <a:srgbClr val="666666"/>
              </a:solidFill>
              <a:latin typeface="Open Sans"/>
              <a:ea typeface="Open Sans"/>
              <a:cs typeface="Open Sans"/>
              <a:sym typeface="Open Sans"/>
            </a:endParaRPr>
          </a:p>
          <a:p>
            <a:pPr indent="0" lvl="0" marL="0" rtl="0" algn="r">
              <a:spcBef>
                <a:spcPts val="0"/>
              </a:spcBef>
              <a:spcAft>
                <a:spcPts val="0"/>
              </a:spcAft>
              <a:buClr>
                <a:schemeClr val="dk1"/>
              </a:buClr>
              <a:buSzPts val="1100"/>
              <a:buFont typeface="Arial"/>
              <a:buNone/>
            </a:pPr>
            <a:r>
              <a:t/>
            </a:r>
            <a:endParaRPr sz="1200">
              <a:solidFill>
                <a:srgbClr val="666666"/>
              </a:solidFill>
              <a:latin typeface="Open Sans"/>
              <a:ea typeface="Open Sans"/>
              <a:cs typeface="Open Sans"/>
              <a:sym typeface="Open Sans"/>
            </a:endParaRPr>
          </a:p>
          <a:p>
            <a:pPr indent="0" lvl="0" marL="0" rtl="0" algn="ctr">
              <a:spcBef>
                <a:spcPts val="0"/>
              </a:spcBef>
              <a:spcAft>
                <a:spcPts val="0"/>
              </a:spcAft>
              <a:buClr>
                <a:schemeClr val="dk1"/>
              </a:buClr>
              <a:buSzPts val="1100"/>
              <a:buFont typeface="Arial"/>
              <a:buNone/>
            </a:pPr>
            <a:r>
              <a:rPr lang="es" sz="1200">
                <a:solidFill>
                  <a:srgbClr val="666666"/>
                </a:solidFill>
                <a:latin typeface="Open Sans"/>
                <a:ea typeface="Open Sans"/>
                <a:cs typeface="Open Sans"/>
                <a:sym typeface="Open Sans"/>
              </a:rPr>
              <a:t>                               Tutor: </a:t>
            </a:r>
            <a:r>
              <a:rPr lang="es" sz="1200">
                <a:solidFill>
                  <a:srgbClr val="6AA84F"/>
                </a:solidFill>
                <a:latin typeface="Open Sans"/>
                <a:ea typeface="Open Sans"/>
                <a:cs typeface="Open Sans"/>
                <a:sym typeface="Open Sans"/>
              </a:rPr>
              <a:t>Alberto Suárez González</a:t>
            </a:r>
            <a:endParaRPr sz="1200">
              <a:solidFill>
                <a:srgbClr val="6AA84F"/>
              </a:solidFill>
              <a:latin typeface="Open Sans"/>
              <a:ea typeface="Open Sans"/>
              <a:cs typeface="Open Sans"/>
              <a:sym typeface="Open Sans"/>
            </a:endParaRPr>
          </a:p>
          <a:p>
            <a:pPr indent="0" lvl="0" marL="0" rtl="0" algn="r">
              <a:spcBef>
                <a:spcPts val="0"/>
              </a:spcBef>
              <a:spcAft>
                <a:spcPts val="0"/>
              </a:spcAft>
              <a:buClr>
                <a:schemeClr val="dk1"/>
              </a:buClr>
              <a:buSzPts val="1100"/>
              <a:buFont typeface="Arial"/>
              <a:buNone/>
            </a:pPr>
            <a:r>
              <a:rPr lang="es" sz="1200" u="sng">
                <a:solidFill>
                  <a:schemeClr val="hlink"/>
                </a:solidFill>
                <a:latin typeface="Open Sans"/>
                <a:ea typeface="Open Sans"/>
                <a:cs typeface="Open Sans"/>
                <a:sym typeface="Open Sans"/>
                <a:hlinkClick r:id="rId4"/>
              </a:rPr>
              <a:t>alberto.suarez@uam.es</a:t>
            </a:r>
            <a:endParaRPr sz="1200">
              <a:solidFill>
                <a:srgbClr val="666666"/>
              </a:solidFill>
              <a:latin typeface="Open Sans"/>
              <a:ea typeface="Open Sans"/>
              <a:cs typeface="Open Sans"/>
              <a:sym typeface="Open Sans"/>
            </a:endParaRPr>
          </a:p>
          <a:p>
            <a:pPr indent="0" lvl="0" marL="0" rtl="0" algn="r">
              <a:spcBef>
                <a:spcPts val="0"/>
              </a:spcBef>
              <a:spcAft>
                <a:spcPts val="0"/>
              </a:spcAft>
              <a:buClr>
                <a:schemeClr val="dk1"/>
              </a:buClr>
              <a:buSzPts val="1100"/>
              <a:buFont typeface="Arial"/>
              <a:buNone/>
            </a:pPr>
            <a:r>
              <a:t/>
            </a:r>
            <a:endParaRPr sz="1200">
              <a:solidFill>
                <a:srgbClr val="666666"/>
              </a:solidFill>
              <a:latin typeface="Open Sans"/>
              <a:ea typeface="Open Sans"/>
              <a:cs typeface="Open Sans"/>
              <a:sym typeface="Open Sans"/>
            </a:endParaRPr>
          </a:p>
          <a:p>
            <a:pPr indent="0" lvl="0" marL="0" rtl="0" algn="r">
              <a:spcBef>
                <a:spcPts val="0"/>
              </a:spcBef>
              <a:spcAft>
                <a:spcPts val="0"/>
              </a:spcAft>
              <a:buClr>
                <a:schemeClr val="dk1"/>
              </a:buClr>
              <a:buSzPts val="1100"/>
              <a:buFont typeface="Arial"/>
              <a:buNone/>
            </a:pPr>
            <a:r>
              <a:t/>
            </a:r>
            <a:endParaRPr sz="1200">
              <a:solidFill>
                <a:srgbClr val="666666"/>
              </a:solidFill>
              <a:latin typeface="Open Sans"/>
              <a:ea typeface="Open Sans"/>
              <a:cs typeface="Open Sans"/>
              <a:sym typeface="Open Sans"/>
            </a:endParaRPr>
          </a:p>
          <a:p>
            <a:pPr indent="0" lvl="0" marL="0" rtl="0" algn="r">
              <a:spcBef>
                <a:spcPts val="0"/>
              </a:spcBef>
              <a:spcAft>
                <a:spcPts val="0"/>
              </a:spcAft>
              <a:buClr>
                <a:schemeClr val="dk1"/>
              </a:buClr>
              <a:buSzPts val="1100"/>
              <a:buFont typeface="Arial"/>
              <a:buNone/>
            </a:pPr>
            <a:r>
              <a:t/>
            </a:r>
            <a:endParaRPr sz="1200">
              <a:solidFill>
                <a:srgbClr val="666666"/>
              </a:solidFill>
              <a:latin typeface="Open Sans"/>
              <a:ea typeface="Open Sans"/>
              <a:cs typeface="Open Sans"/>
              <a:sym typeface="Open Sans"/>
            </a:endParaRPr>
          </a:p>
          <a:p>
            <a:pPr indent="0" lvl="0" marL="0" rtl="0" algn="r">
              <a:spcBef>
                <a:spcPts val="0"/>
              </a:spcBef>
              <a:spcAft>
                <a:spcPts val="0"/>
              </a:spcAft>
              <a:buClr>
                <a:schemeClr val="dk1"/>
              </a:buClr>
              <a:buSzPts val="1100"/>
              <a:buFont typeface="Arial"/>
              <a:buNone/>
            </a:pPr>
            <a:r>
              <a:t/>
            </a:r>
            <a:endParaRPr sz="1200">
              <a:solidFill>
                <a:srgbClr val="666666"/>
              </a:solidFill>
              <a:latin typeface="Open Sans"/>
              <a:ea typeface="Open Sans"/>
              <a:cs typeface="Open Sans"/>
              <a:sym typeface="Open Sans"/>
            </a:endParaRPr>
          </a:p>
          <a:p>
            <a:pPr indent="0" lvl="0" marL="0" rtl="0" algn="r">
              <a:spcBef>
                <a:spcPts val="0"/>
              </a:spcBef>
              <a:spcAft>
                <a:spcPts val="0"/>
              </a:spcAft>
              <a:buClr>
                <a:schemeClr val="dk1"/>
              </a:buClr>
              <a:buSzPts val="1100"/>
              <a:buFont typeface="Arial"/>
              <a:buNone/>
            </a:pPr>
            <a:r>
              <a:t/>
            </a:r>
            <a:endParaRPr sz="1200">
              <a:solidFill>
                <a:srgbClr val="666666"/>
              </a:solidFill>
              <a:latin typeface="Open Sans"/>
              <a:ea typeface="Open Sans"/>
              <a:cs typeface="Open Sans"/>
              <a:sym typeface="Open Sans"/>
            </a:endParaRPr>
          </a:p>
        </p:txBody>
      </p:sp>
      <p:pic>
        <p:nvPicPr>
          <p:cNvPr id="59" name="Google Shape;59;p13"/>
          <p:cNvPicPr preferRelativeResize="0"/>
          <p:nvPr/>
        </p:nvPicPr>
        <p:blipFill>
          <a:blip r:embed="rId5">
            <a:alphaModFix/>
          </a:blip>
          <a:stretch>
            <a:fillRect/>
          </a:stretch>
        </p:blipFill>
        <p:spPr>
          <a:xfrm>
            <a:off x="8071275" y="244075"/>
            <a:ext cx="761024" cy="4067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2"/>
          <p:cNvSpPr txBox="1"/>
          <p:nvPr>
            <p:ph type="title"/>
          </p:nvPr>
        </p:nvSpPr>
        <p:spPr>
          <a:xfrm>
            <a:off x="311700" y="239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6AA84F"/>
                </a:solidFill>
                <a:latin typeface="Montserrat"/>
                <a:ea typeface="Montserrat"/>
                <a:cs typeface="Montserrat"/>
                <a:sym typeface="Montserrat"/>
              </a:rPr>
              <a:t>Histogramas en el plano complejo</a:t>
            </a:r>
            <a:endParaRPr b="1">
              <a:solidFill>
                <a:srgbClr val="6AA84F"/>
              </a:solidFill>
              <a:latin typeface="Montserrat"/>
              <a:ea typeface="Montserrat"/>
              <a:cs typeface="Montserrat"/>
              <a:sym typeface="Montserrat"/>
            </a:endParaRPr>
          </a:p>
        </p:txBody>
      </p:sp>
      <p:sp>
        <p:nvSpPr>
          <p:cNvPr id="182" name="Google Shape;182;p22"/>
          <p:cNvSpPr/>
          <p:nvPr/>
        </p:nvSpPr>
        <p:spPr>
          <a:xfrm rot="5400000">
            <a:off x="4545000" y="-34325"/>
            <a:ext cx="54000" cy="9144000"/>
          </a:xfrm>
          <a:prstGeom prst="rect">
            <a:avLst/>
          </a:prstGeom>
          <a:solidFill>
            <a:srgbClr val="9ED9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2"/>
          <p:cNvSpPr/>
          <p:nvPr/>
        </p:nvSpPr>
        <p:spPr>
          <a:xfrm rot="5400000">
            <a:off x="4545000" y="19663"/>
            <a:ext cx="54000" cy="91440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2"/>
          <p:cNvSpPr txBox="1"/>
          <p:nvPr/>
        </p:nvSpPr>
        <p:spPr>
          <a:xfrm>
            <a:off x="6071925" y="4630225"/>
            <a:ext cx="2774400" cy="45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6AA84F"/>
                </a:solidFill>
                <a:latin typeface="Open Sans"/>
                <a:ea typeface="Open Sans"/>
                <a:cs typeface="Open Sans"/>
                <a:sym typeface="Open Sans"/>
              </a:rPr>
              <a:t>Alejandro Santorum Varela</a:t>
            </a:r>
            <a:endParaRPr sz="1000">
              <a:solidFill>
                <a:srgbClr val="6AA84F"/>
              </a:solidFill>
              <a:latin typeface="Open Sans"/>
              <a:ea typeface="Open Sans"/>
              <a:cs typeface="Open Sans"/>
              <a:sym typeface="Open Sans"/>
            </a:endParaRPr>
          </a:p>
          <a:p>
            <a:pPr indent="0" lvl="0" marL="0" rtl="0" algn="ctr">
              <a:spcBef>
                <a:spcPts val="0"/>
              </a:spcBef>
              <a:spcAft>
                <a:spcPts val="0"/>
              </a:spcAft>
              <a:buNone/>
            </a:pPr>
            <a:r>
              <a:rPr lang="es" sz="1000">
                <a:solidFill>
                  <a:srgbClr val="666666"/>
                </a:solidFill>
                <a:latin typeface="Open Sans"/>
                <a:ea typeface="Open Sans"/>
                <a:cs typeface="Open Sans"/>
                <a:sym typeface="Open Sans"/>
              </a:rPr>
              <a:t>alejandro.santorum@estudiante.uam.es</a:t>
            </a:r>
            <a:endParaRPr sz="1000">
              <a:solidFill>
                <a:srgbClr val="6AA84F"/>
              </a:solidFill>
              <a:latin typeface="Open Sans"/>
              <a:ea typeface="Open Sans"/>
              <a:cs typeface="Open Sans"/>
              <a:sym typeface="Open Sans"/>
            </a:endParaRPr>
          </a:p>
        </p:txBody>
      </p:sp>
      <p:pic>
        <p:nvPicPr>
          <p:cNvPr id="185" name="Google Shape;185;p22"/>
          <p:cNvPicPr preferRelativeResize="0"/>
          <p:nvPr/>
        </p:nvPicPr>
        <p:blipFill>
          <a:blip r:embed="rId3">
            <a:alphaModFix/>
          </a:blip>
          <a:stretch>
            <a:fillRect/>
          </a:stretch>
        </p:blipFill>
        <p:spPr>
          <a:xfrm>
            <a:off x="184225" y="4663225"/>
            <a:ext cx="2293123" cy="393599"/>
          </a:xfrm>
          <a:prstGeom prst="rect">
            <a:avLst/>
          </a:prstGeom>
          <a:noFill/>
          <a:ln>
            <a:noFill/>
          </a:ln>
        </p:spPr>
      </p:pic>
      <p:sp>
        <p:nvSpPr>
          <p:cNvPr id="186" name="Google Shape;186;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187" name="Google Shape;187;p22"/>
          <p:cNvSpPr txBox="1"/>
          <p:nvPr/>
        </p:nvSpPr>
        <p:spPr>
          <a:xfrm>
            <a:off x="8846300" y="4717350"/>
            <a:ext cx="346200" cy="2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800">
                <a:solidFill>
                  <a:srgbClr val="595959"/>
                </a:solidFill>
                <a:latin typeface="Open Sans"/>
                <a:ea typeface="Open Sans"/>
                <a:cs typeface="Open Sans"/>
                <a:sym typeface="Open Sans"/>
              </a:rPr>
              <a:t>/17</a:t>
            </a:r>
            <a:endParaRPr sz="800">
              <a:solidFill>
                <a:srgbClr val="595959"/>
              </a:solidFill>
              <a:latin typeface="Open Sans"/>
              <a:ea typeface="Open Sans"/>
              <a:cs typeface="Open Sans"/>
              <a:sym typeface="Open Sans"/>
            </a:endParaRPr>
          </a:p>
        </p:txBody>
      </p:sp>
      <p:sp>
        <p:nvSpPr>
          <p:cNvPr id="188" name="Google Shape;188;p22"/>
          <p:cNvSpPr txBox="1"/>
          <p:nvPr/>
        </p:nvSpPr>
        <p:spPr>
          <a:xfrm>
            <a:off x="3329100" y="4630225"/>
            <a:ext cx="2485800" cy="45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sz="1000">
                <a:solidFill>
                  <a:srgbClr val="666666"/>
                </a:solidFill>
                <a:latin typeface="Open Sans"/>
                <a:ea typeface="Open Sans"/>
                <a:cs typeface="Open Sans"/>
                <a:sym typeface="Open Sans"/>
              </a:rPr>
              <a:t>Proyecto de Fin de Grado</a:t>
            </a:r>
            <a:endParaRPr b="1" sz="1000">
              <a:solidFill>
                <a:srgbClr val="666666"/>
              </a:solidFill>
              <a:latin typeface="Open Sans"/>
              <a:ea typeface="Open Sans"/>
              <a:cs typeface="Open Sans"/>
              <a:sym typeface="Open Sans"/>
            </a:endParaRPr>
          </a:p>
          <a:p>
            <a:pPr indent="0" lvl="0" marL="0" rtl="0" algn="ctr">
              <a:spcBef>
                <a:spcPts val="0"/>
              </a:spcBef>
              <a:spcAft>
                <a:spcPts val="0"/>
              </a:spcAft>
              <a:buClr>
                <a:schemeClr val="dk1"/>
              </a:buClr>
              <a:buSzPts val="1100"/>
              <a:buFont typeface="Arial"/>
              <a:buNone/>
            </a:pPr>
            <a:r>
              <a:rPr b="1" lang="es" sz="1000">
                <a:solidFill>
                  <a:srgbClr val="666666"/>
                </a:solidFill>
                <a:latin typeface="Open Sans"/>
                <a:ea typeface="Open Sans"/>
                <a:cs typeface="Open Sans"/>
                <a:sym typeface="Open Sans"/>
              </a:rPr>
              <a:t>2020-2021</a:t>
            </a:r>
            <a:endParaRPr b="1" sz="1000">
              <a:solidFill>
                <a:srgbClr val="666666"/>
              </a:solidFill>
              <a:latin typeface="Open Sans"/>
              <a:ea typeface="Open Sans"/>
              <a:cs typeface="Open Sans"/>
              <a:sym typeface="Open Sans"/>
            </a:endParaRPr>
          </a:p>
        </p:txBody>
      </p:sp>
      <p:pic>
        <p:nvPicPr>
          <p:cNvPr id="189" name="Google Shape;189;p22"/>
          <p:cNvPicPr preferRelativeResize="0"/>
          <p:nvPr/>
        </p:nvPicPr>
        <p:blipFill>
          <a:blip r:embed="rId4">
            <a:alphaModFix/>
          </a:blip>
          <a:stretch>
            <a:fillRect/>
          </a:stretch>
        </p:blipFill>
        <p:spPr>
          <a:xfrm>
            <a:off x="688525" y="1487138"/>
            <a:ext cx="7703199" cy="2965725"/>
          </a:xfrm>
          <a:prstGeom prst="rect">
            <a:avLst/>
          </a:prstGeom>
          <a:noFill/>
          <a:ln>
            <a:noFill/>
          </a:ln>
        </p:spPr>
      </p:pic>
      <p:sp>
        <p:nvSpPr>
          <p:cNvPr id="190" name="Google Shape;190;p22"/>
          <p:cNvSpPr txBox="1"/>
          <p:nvPr>
            <p:ph idx="1" type="body"/>
          </p:nvPr>
        </p:nvSpPr>
        <p:spPr>
          <a:xfrm>
            <a:off x="369050" y="834250"/>
            <a:ext cx="7984500" cy="630600"/>
          </a:xfrm>
          <a:prstGeom prst="rect">
            <a:avLst/>
          </a:prstGeom>
        </p:spPr>
        <p:txBody>
          <a:bodyPr anchorCtr="0" anchor="t" bIns="54000" lIns="91425" spcFirstLastPara="1" rIns="91425" wrap="square" tIns="198000">
            <a:noAutofit/>
          </a:bodyPr>
          <a:lstStyle/>
          <a:p>
            <a:pPr indent="0" lvl="0" marL="0" rtl="0" algn="l">
              <a:lnSpc>
                <a:spcPct val="150000"/>
              </a:lnSpc>
              <a:spcBef>
                <a:spcPts val="0"/>
              </a:spcBef>
              <a:spcAft>
                <a:spcPts val="1000"/>
              </a:spcAft>
              <a:buNone/>
            </a:pPr>
            <a:r>
              <a:rPr lang="es" sz="1600">
                <a:latin typeface="Open Sans"/>
                <a:ea typeface="Open Sans"/>
                <a:cs typeface="Open Sans"/>
                <a:sym typeface="Open Sans"/>
              </a:rPr>
              <a:t>Algunas matrices aleatorias </a:t>
            </a:r>
            <a:r>
              <a:rPr b="1" lang="es" sz="1600">
                <a:latin typeface="Open Sans"/>
                <a:ea typeface="Open Sans"/>
                <a:cs typeface="Open Sans"/>
                <a:sym typeface="Open Sans"/>
              </a:rPr>
              <a:t>no</a:t>
            </a:r>
            <a:r>
              <a:rPr lang="es" sz="1600">
                <a:latin typeface="Open Sans"/>
                <a:ea typeface="Open Sans"/>
                <a:cs typeface="Open Sans"/>
                <a:sym typeface="Open Sans"/>
              </a:rPr>
              <a:t> tienen autovalores </a:t>
            </a:r>
            <a:r>
              <a:rPr b="1" lang="es" sz="1600">
                <a:latin typeface="Open Sans"/>
                <a:ea typeface="Open Sans"/>
                <a:cs typeface="Open Sans"/>
                <a:sym typeface="Open Sans"/>
              </a:rPr>
              <a:t>reales</a:t>
            </a:r>
            <a:r>
              <a:rPr lang="es" sz="1600">
                <a:latin typeface="Open Sans"/>
                <a:ea typeface="Open Sans"/>
                <a:cs typeface="Open Sans"/>
                <a:sym typeface="Open Sans"/>
              </a:rPr>
              <a:t>.</a:t>
            </a:r>
            <a:endParaRPr sz="1600">
              <a:latin typeface="Open Sans"/>
              <a:ea typeface="Open Sans"/>
              <a:cs typeface="Open Sans"/>
              <a:sym typeface="Open Sans"/>
            </a:endParaRPr>
          </a:p>
        </p:txBody>
      </p:sp>
      <p:pic>
        <p:nvPicPr>
          <p:cNvPr id="191" name="Google Shape;191;p22"/>
          <p:cNvPicPr preferRelativeResize="0"/>
          <p:nvPr/>
        </p:nvPicPr>
        <p:blipFill>
          <a:blip r:embed="rId5">
            <a:alphaModFix/>
          </a:blip>
          <a:stretch>
            <a:fillRect/>
          </a:stretch>
        </p:blipFill>
        <p:spPr>
          <a:xfrm>
            <a:off x="7154848" y="334275"/>
            <a:ext cx="1044889" cy="406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3"/>
          <p:cNvSpPr txBox="1"/>
          <p:nvPr>
            <p:ph type="title"/>
          </p:nvPr>
        </p:nvSpPr>
        <p:spPr>
          <a:xfrm>
            <a:off x="311700" y="239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6AA84F"/>
                </a:solidFill>
                <a:latin typeface="Montserrat"/>
                <a:ea typeface="Montserrat"/>
                <a:cs typeface="Montserrat"/>
                <a:sym typeface="Montserrat"/>
              </a:rPr>
              <a:t>Estimación de matrices de covarianza</a:t>
            </a:r>
            <a:endParaRPr b="1">
              <a:solidFill>
                <a:srgbClr val="6AA84F"/>
              </a:solidFill>
              <a:latin typeface="Montserrat"/>
              <a:ea typeface="Montserrat"/>
              <a:cs typeface="Montserrat"/>
              <a:sym typeface="Montserrat"/>
            </a:endParaRPr>
          </a:p>
        </p:txBody>
      </p:sp>
      <p:sp>
        <p:nvSpPr>
          <p:cNvPr id="197" name="Google Shape;197;p23"/>
          <p:cNvSpPr txBox="1"/>
          <p:nvPr>
            <p:ph idx="1" type="body"/>
          </p:nvPr>
        </p:nvSpPr>
        <p:spPr>
          <a:xfrm>
            <a:off x="137500" y="1245300"/>
            <a:ext cx="5873100" cy="28923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rgbClr val="6AA84F"/>
              </a:buClr>
              <a:buSzPts val="1600"/>
              <a:buFont typeface="Open Sans"/>
              <a:buChar char="●"/>
            </a:pPr>
            <a:r>
              <a:rPr lang="es" sz="1600">
                <a:latin typeface="Open Sans"/>
                <a:ea typeface="Open Sans"/>
                <a:cs typeface="Open Sans"/>
                <a:sym typeface="Open Sans"/>
              </a:rPr>
              <a:t>Las </a:t>
            </a:r>
            <a:r>
              <a:rPr b="1" lang="es" sz="1600">
                <a:latin typeface="Open Sans"/>
                <a:ea typeface="Open Sans"/>
                <a:cs typeface="Open Sans"/>
                <a:sym typeface="Open Sans"/>
              </a:rPr>
              <a:t>matrices de covarianza</a:t>
            </a:r>
            <a:r>
              <a:rPr lang="es" sz="1600">
                <a:latin typeface="Open Sans"/>
                <a:ea typeface="Open Sans"/>
                <a:cs typeface="Open Sans"/>
                <a:sym typeface="Open Sans"/>
              </a:rPr>
              <a:t> describen la dependencia lineal entre las componentes de un vector aleatorio.</a:t>
            </a:r>
            <a:endParaRPr sz="1600">
              <a:latin typeface="Open Sans"/>
              <a:ea typeface="Open Sans"/>
              <a:cs typeface="Open Sans"/>
              <a:sym typeface="Open Sans"/>
            </a:endParaRPr>
          </a:p>
          <a:p>
            <a:pPr indent="-330200" lvl="1" marL="914400" rtl="0" algn="l">
              <a:lnSpc>
                <a:spcPct val="150000"/>
              </a:lnSpc>
              <a:spcBef>
                <a:spcPts val="0"/>
              </a:spcBef>
              <a:spcAft>
                <a:spcPts val="0"/>
              </a:spcAft>
              <a:buSzPts val="1600"/>
              <a:buFont typeface="Open Sans"/>
              <a:buChar char="○"/>
            </a:pPr>
            <a:r>
              <a:rPr i="1" lang="es" sz="1600">
                <a:latin typeface="Open Sans"/>
                <a:ea typeface="Open Sans"/>
                <a:cs typeface="Open Sans"/>
                <a:sym typeface="Open Sans"/>
              </a:rPr>
              <a:t>Aprendizaje automático</a:t>
            </a:r>
            <a:r>
              <a:rPr lang="es" sz="1600">
                <a:latin typeface="Open Sans"/>
                <a:ea typeface="Open Sans"/>
                <a:cs typeface="Open Sans"/>
                <a:sym typeface="Open Sans"/>
              </a:rPr>
              <a:t>: métodos kernel.</a:t>
            </a:r>
            <a:endParaRPr sz="1600">
              <a:latin typeface="Open Sans"/>
              <a:ea typeface="Open Sans"/>
              <a:cs typeface="Open Sans"/>
              <a:sym typeface="Open Sans"/>
            </a:endParaRPr>
          </a:p>
          <a:p>
            <a:pPr indent="-330200" lvl="1" marL="914400" rtl="0" algn="l">
              <a:lnSpc>
                <a:spcPct val="150000"/>
              </a:lnSpc>
              <a:spcBef>
                <a:spcPts val="0"/>
              </a:spcBef>
              <a:spcAft>
                <a:spcPts val="0"/>
              </a:spcAft>
              <a:buSzPts val="1600"/>
              <a:buFont typeface="Open Sans"/>
              <a:buChar char="○"/>
            </a:pPr>
            <a:r>
              <a:rPr i="1" lang="es" sz="1600">
                <a:latin typeface="Open Sans"/>
                <a:ea typeface="Open Sans"/>
                <a:cs typeface="Open Sans"/>
                <a:sym typeface="Open Sans"/>
              </a:rPr>
              <a:t>Finanzas</a:t>
            </a:r>
            <a:r>
              <a:rPr lang="es" sz="1600">
                <a:latin typeface="Open Sans"/>
                <a:ea typeface="Open Sans"/>
                <a:cs typeface="Open Sans"/>
                <a:sym typeface="Open Sans"/>
              </a:rPr>
              <a:t>: para la modelización de riesgos o selección de carteras óptimas.</a:t>
            </a:r>
            <a:endParaRPr sz="1600">
              <a:latin typeface="Open Sans"/>
              <a:ea typeface="Open Sans"/>
              <a:cs typeface="Open Sans"/>
              <a:sym typeface="Open Sans"/>
            </a:endParaRPr>
          </a:p>
          <a:p>
            <a:pPr indent="-330200" lvl="0" marL="457200" rtl="0" algn="l">
              <a:lnSpc>
                <a:spcPct val="150000"/>
              </a:lnSpc>
              <a:spcBef>
                <a:spcPts val="1000"/>
              </a:spcBef>
              <a:spcAft>
                <a:spcPts val="0"/>
              </a:spcAft>
              <a:buClr>
                <a:srgbClr val="6AA84F"/>
              </a:buClr>
              <a:buSzPts val="1600"/>
              <a:buFont typeface="Open Sans"/>
              <a:buChar char="●"/>
            </a:pPr>
            <a:r>
              <a:rPr lang="es" sz="1600">
                <a:latin typeface="Open Sans"/>
                <a:ea typeface="Open Sans"/>
                <a:cs typeface="Open Sans"/>
                <a:sym typeface="Open Sans"/>
              </a:rPr>
              <a:t>El estimador empírico de matrices de covarianza está </a:t>
            </a:r>
            <a:r>
              <a:rPr b="1" lang="es" sz="1600">
                <a:latin typeface="Open Sans"/>
                <a:ea typeface="Open Sans"/>
                <a:cs typeface="Open Sans"/>
                <a:sym typeface="Open Sans"/>
              </a:rPr>
              <a:t>mal condicionado</a:t>
            </a:r>
            <a:r>
              <a:rPr lang="es" sz="1600">
                <a:latin typeface="Open Sans"/>
                <a:ea typeface="Open Sans"/>
                <a:cs typeface="Open Sans"/>
                <a:sym typeface="Open Sans"/>
              </a:rPr>
              <a:t> en </a:t>
            </a:r>
            <a:r>
              <a:rPr b="1" lang="es" sz="1600">
                <a:latin typeface="Open Sans"/>
                <a:ea typeface="Open Sans"/>
                <a:cs typeface="Open Sans"/>
                <a:sym typeface="Open Sans"/>
              </a:rPr>
              <a:t>altas dimensiones</a:t>
            </a:r>
            <a:r>
              <a:rPr lang="es" sz="1600">
                <a:latin typeface="Open Sans"/>
                <a:ea typeface="Open Sans"/>
                <a:cs typeface="Open Sans"/>
                <a:sym typeface="Open Sans"/>
              </a:rPr>
              <a:t>.</a:t>
            </a:r>
            <a:endParaRPr sz="1600">
              <a:latin typeface="Open Sans"/>
              <a:ea typeface="Open Sans"/>
              <a:cs typeface="Open Sans"/>
              <a:sym typeface="Open Sans"/>
            </a:endParaRPr>
          </a:p>
        </p:txBody>
      </p:sp>
      <p:sp>
        <p:nvSpPr>
          <p:cNvPr id="198" name="Google Shape;198;p23"/>
          <p:cNvSpPr/>
          <p:nvPr/>
        </p:nvSpPr>
        <p:spPr>
          <a:xfrm rot="5400000">
            <a:off x="4545000" y="-34325"/>
            <a:ext cx="54000" cy="9144000"/>
          </a:xfrm>
          <a:prstGeom prst="rect">
            <a:avLst/>
          </a:prstGeom>
          <a:solidFill>
            <a:srgbClr val="9ED9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3"/>
          <p:cNvSpPr/>
          <p:nvPr/>
        </p:nvSpPr>
        <p:spPr>
          <a:xfrm rot="5400000">
            <a:off x="4545000" y="19663"/>
            <a:ext cx="54000" cy="91440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3"/>
          <p:cNvSpPr txBox="1"/>
          <p:nvPr/>
        </p:nvSpPr>
        <p:spPr>
          <a:xfrm>
            <a:off x="6071925" y="4630225"/>
            <a:ext cx="2774400" cy="45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6AA84F"/>
                </a:solidFill>
                <a:latin typeface="Open Sans"/>
                <a:ea typeface="Open Sans"/>
                <a:cs typeface="Open Sans"/>
                <a:sym typeface="Open Sans"/>
              </a:rPr>
              <a:t>Alejandro Santorum Varela</a:t>
            </a:r>
            <a:endParaRPr sz="1000">
              <a:solidFill>
                <a:srgbClr val="6AA84F"/>
              </a:solidFill>
              <a:latin typeface="Open Sans"/>
              <a:ea typeface="Open Sans"/>
              <a:cs typeface="Open Sans"/>
              <a:sym typeface="Open Sans"/>
            </a:endParaRPr>
          </a:p>
          <a:p>
            <a:pPr indent="0" lvl="0" marL="0" rtl="0" algn="ctr">
              <a:spcBef>
                <a:spcPts val="0"/>
              </a:spcBef>
              <a:spcAft>
                <a:spcPts val="0"/>
              </a:spcAft>
              <a:buNone/>
            </a:pPr>
            <a:r>
              <a:rPr lang="es" sz="1000">
                <a:solidFill>
                  <a:srgbClr val="666666"/>
                </a:solidFill>
                <a:latin typeface="Open Sans"/>
                <a:ea typeface="Open Sans"/>
                <a:cs typeface="Open Sans"/>
                <a:sym typeface="Open Sans"/>
              </a:rPr>
              <a:t>alejandro.santorum@estudiante.uam.es</a:t>
            </a:r>
            <a:endParaRPr sz="1000">
              <a:solidFill>
                <a:srgbClr val="6AA84F"/>
              </a:solidFill>
              <a:latin typeface="Open Sans"/>
              <a:ea typeface="Open Sans"/>
              <a:cs typeface="Open Sans"/>
              <a:sym typeface="Open Sans"/>
            </a:endParaRPr>
          </a:p>
        </p:txBody>
      </p:sp>
      <p:pic>
        <p:nvPicPr>
          <p:cNvPr id="201" name="Google Shape;201;p23"/>
          <p:cNvPicPr preferRelativeResize="0"/>
          <p:nvPr/>
        </p:nvPicPr>
        <p:blipFill>
          <a:blip r:embed="rId3">
            <a:alphaModFix/>
          </a:blip>
          <a:stretch>
            <a:fillRect/>
          </a:stretch>
        </p:blipFill>
        <p:spPr>
          <a:xfrm>
            <a:off x="184225" y="4663225"/>
            <a:ext cx="2293123" cy="393599"/>
          </a:xfrm>
          <a:prstGeom prst="rect">
            <a:avLst/>
          </a:prstGeom>
          <a:noFill/>
          <a:ln>
            <a:noFill/>
          </a:ln>
        </p:spPr>
      </p:pic>
      <p:sp>
        <p:nvSpPr>
          <p:cNvPr id="202" name="Google Shape;20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203" name="Google Shape;203;p23"/>
          <p:cNvSpPr txBox="1"/>
          <p:nvPr/>
        </p:nvSpPr>
        <p:spPr>
          <a:xfrm>
            <a:off x="8846300" y="4717350"/>
            <a:ext cx="346200" cy="2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800">
                <a:solidFill>
                  <a:srgbClr val="595959"/>
                </a:solidFill>
                <a:latin typeface="Open Sans"/>
                <a:ea typeface="Open Sans"/>
                <a:cs typeface="Open Sans"/>
                <a:sym typeface="Open Sans"/>
              </a:rPr>
              <a:t>/17</a:t>
            </a:r>
            <a:endParaRPr sz="800">
              <a:solidFill>
                <a:srgbClr val="595959"/>
              </a:solidFill>
              <a:latin typeface="Open Sans"/>
              <a:ea typeface="Open Sans"/>
              <a:cs typeface="Open Sans"/>
              <a:sym typeface="Open Sans"/>
            </a:endParaRPr>
          </a:p>
        </p:txBody>
      </p:sp>
      <p:sp>
        <p:nvSpPr>
          <p:cNvPr id="204" name="Google Shape;204;p23"/>
          <p:cNvSpPr txBox="1"/>
          <p:nvPr/>
        </p:nvSpPr>
        <p:spPr>
          <a:xfrm>
            <a:off x="3329100" y="4630225"/>
            <a:ext cx="2485800" cy="45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sz="1000">
                <a:solidFill>
                  <a:srgbClr val="666666"/>
                </a:solidFill>
                <a:latin typeface="Open Sans"/>
                <a:ea typeface="Open Sans"/>
                <a:cs typeface="Open Sans"/>
                <a:sym typeface="Open Sans"/>
              </a:rPr>
              <a:t>Proyecto de Fin de Grado</a:t>
            </a:r>
            <a:endParaRPr b="1" sz="1000">
              <a:solidFill>
                <a:srgbClr val="666666"/>
              </a:solidFill>
              <a:latin typeface="Open Sans"/>
              <a:ea typeface="Open Sans"/>
              <a:cs typeface="Open Sans"/>
              <a:sym typeface="Open Sans"/>
            </a:endParaRPr>
          </a:p>
          <a:p>
            <a:pPr indent="0" lvl="0" marL="0" rtl="0" algn="ctr">
              <a:spcBef>
                <a:spcPts val="0"/>
              </a:spcBef>
              <a:spcAft>
                <a:spcPts val="0"/>
              </a:spcAft>
              <a:buClr>
                <a:schemeClr val="dk1"/>
              </a:buClr>
              <a:buSzPts val="1100"/>
              <a:buFont typeface="Arial"/>
              <a:buNone/>
            </a:pPr>
            <a:r>
              <a:rPr b="1" lang="es" sz="1000">
                <a:solidFill>
                  <a:srgbClr val="666666"/>
                </a:solidFill>
                <a:latin typeface="Open Sans"/>
                <a:ea typeface="Open Sans"/>
                <a:cs typeface="Open Sans"/>
                <a:sym typeface="Open Sans"/>
              </a:rPr>
              <a:t>2020-2021</a:t>
            </a:r>
            <a:endParaRPr b="1" sz="1000">
              <a:solidFill>
                <a:srgbClr val="666666"/>
              </a:solidFill>
              <a:latin typeface="Open Sans"/>
              <a:ea typeface="Open Sans"/>
              <a:cs typeface="Open Sans"/>
              <a:sym typeface="Open Sans"/>
            </a:endParaRPr>
          </a:p>
        </p:txBody>
      </p:sp>
      <p:sp>
        <p:nvSpPr>
          <p:cNvPr id="205" name="Google Shape;205;p23"/>
          <p:cNvSpPr txBox="1"/>
          <p:nvPr/>
        </p:nvSpPr>
        <p:spPr>
          <a:xfrm>
            <a:off x="5893425" y="3732975"/>
            <a:ext cx="4053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Fuente: </a:t>
            </a:r>
            <a:r>
              <a:rPr lang="es" sz="1100" u="sng">
                <a:solidFill>
                  <a:schemeClr val="hlink"/>
                </a:solidFill>
                <a:hlinkClick r:id="rId4"/>
              </a:rPr>
              <a:t>stackexchange - hierarchical-clustering</a:t>
            </a:r>
            <a:endParaRPr sz="1100"/>
          </a:p>
        </p:txBody>
      </p:sp>
      <p:pic>
        <p:nvPicPr>
          <p:cNvPr id="206" name="Google Shape;206;p23"/>
          <p:cNvPicPr preferRelativeResize="0"/>
          <p:nvPr/>
        </p:nvPicPr>
        <p:blipFill>
          <a:blip r:embed="rId5">
            <a:alphaModFix/>
          </a:blip>
          <a:stretch>
            <a:fillRect/>
          </a:stretch>
        </p:blipFill>
        <p:spPr>
          <a:xfrm>
            <a:off x="6002175" y="969888"/>
            <a:ext cx="2913901" cy="27630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4"/>
          <p:cNvSpPr txBox="1"/>
          <p:nvPr>
            <p:ph type="title"/>
          </p:nvPr>
        </p:nvSpPr>
        <p:spPr>
          <a:xfrm>
            <a:off x="311700" y="239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6AA84F"/>
                </a:solidFill>
                <a:latin typeface="Montserrat"/>
                <a:ea typeface="Montserrat"/>
                <a:cs typeface="Montserrat"/>
                <a:sym typeface="Montserrat"/>
              </a:rPr>
              <a:t>Estimación de matrices de covarianza</a:t>
            </a:r>
            <a:endParaRPr b="1">
              <a:solidFill>
                <a:srgbClr val="6AA84F"/>
              </a:solidFill>
              <a:latin typeface="Montserrat"/>
              <a:ea typeface="Montserrat"/>
              <a:cs typeface="Montserrat"/>
              <a:sym typeface="Montserrat"/>
            </a:endParaRPr>
          </a:p>
        </p:txBody>
      </p:sp>
      <p:sp>
        <p:nvSpPr>
          <p:cNvPr id="212" name="Google Shape;212;p24"/>
          <p:cNvSpPr txBox="1"/>
          <p:nvPr>
            <p:ph idx="1" type="body"/>
          </p:nvPr>
        </p:nvSpPr>
        <p:spPr>
          <a:xfrm>
            <a:off x="184225" y="1077900"/>
            <a:ext cx="5741100" cy="31668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rgbClr val="6AA84F"/>
              </a:buClr>
              <a:buSzPts val="1600"/>
              <a:buFont typeface="Open Sans"/>
              <a:buChar char="●"/>
            </a:pPr>
            <a:r>
              <a:rPr lang="es" sz="1600">
                <a:latin typeface="Open Sans"/>
                <a:ea typeface="Open Sans"/>
                <a:cs typeface="Open Sans"/>
                <a:sym typeface="Open Sans"/>
              </a:rPr>
              <a:t>Se buscan estimadores </a:t>
            </a:r>
            <a:r>
              <a:rPr b="1" lang="es" sz="1600">
                <a:latin typeface="Open Sans"/>
                <a:ea typeface="Open Sans"/>
                <a:cs typeface="Open Sans"/>
                <a:sym typeface="Open Sans"/>
              </a:rPr>
              <a:t>más robustos</a:t>
            </a:r>
            <a:r>
              <a:rPr lang="es" sz="1600">
                <a:latin typeface="Open Sans"/>
                <a:ea typeface="Open Sans"/>
                <a:cs typeface="Open Sans"/>
                <a:sym typeface="Open Sans"/>
              </a:rPr>
              <a:t>, sobre todo para problemas de </a:t>
            </a:r>
            <a:r>
              <a:rPr b="1" lang="es" sz="1600">
                <a:latin typeface="Open Sans"/>
                <a:ea typeface="Open Sans"/>
                <a:cs typeface="Open Sans"/>
                <a:sym typeface="Open Sans"/>
              </a:rPr>
              <a:t>altas dimensiones</a:t>
            </a:r>
            <a:r>
              <a:rPr lang="es" sz="1600">
                <a:latin typeface="Open Sans"/>
                <a:ea typeface="Open Sans"/>
                <a:cs typeface="Open Sans"/>
                <a:sym typeface="Open Sans"/>
              </a:rPr>
              <a:t>.</a:t>
            </a:r>
            <a:endParaRPr sz="1600">
              <a:latin typeface="Open Sans"/>
              <a:ea typeface="Open Sans"/>
              <a:cs typeface="Open Sans"/>
              <a:sym typeface="Open Sans"/>
            </a:endParaRPr>
          </a:p>
          <a:p>
            <a:pPr indent="-330200" lvl="0" marL="457200" rtl="0" algn="l">
              <a:lnSpc>
                <a:spcPct val="150000"/>
              </a:lnSpc>
              <a:spcBef>
                <a:spcPts val="0"/>
              </a:spcBef>
              <a:spcAft>
                <a:spcPts val="0"/>
              </a:spcAft>
              <a:buClr>
                <a:srgbClr val="6AA84F"/>
              </a:buClr>
              <a:buSzPts val="1600"/>
              <a:buFont typeface="Open Sans"/>
              <a:buChar char="●"/>
            </a:pPr>
            <a:r>
              <a:rPr lang="es" sz="1600">
                <a:latin typeface="Open Sans"/>
                <a:ea typeface="Open Sans"/>
                <a:cs typeface="Open Sans"/>
                <a:sym typeface="Open Sans"/>
              </a:rPr>
              <a:t>Para diseñar estimadores </a:t>
            </a:r>
            <a:r>
              <a:rPr i="1" lang="es" sz="1600">
                <a:latin typeface="Open Sans"/>
                <a:ea typeface="Open Sans"/>
                <a:cs typeface="Open Sans"/>
                <a:sym typeface="Open Sans"/>
              </a:rPr>
              <a:t>bien condicionados</a:t>
            </a:r>
            <a:r>
              <a:rPr lang="es" sz="1600">
                <a:latin typeface="Open Sans"/>
                <a:ea typeface="Open Sans"/>
                <a:cs typeface="Open Sans"/>
                <a:sym typeface="Open Sans"/>
              </a:rPr>
              <a:t> se usan resultados y leyes de la </a:t>
            </a:r>
            <a:r>
              <a:rPr b="1" lang="es" sz="1600">
                <a:latin typeface="Open Sans"/>
                <a:ea typeface="Open Sans"/>
                <a:cs typeface="Open Sans"/>
                <a:sym typeface="Open Sans"/>
              </a:rPr>
              <a:t>Teoría de Matrices Aleatorias</a:t>
            </a:r>
            <a:r>
              <a:rPr lang="es" sz="1600">
                <a:latin typeface="Open Sans"/>
                <a:ea typeface="Open Sans"/>
                <a:cs typeface="Open Sans"/>
                <a:sym typeface="Open Sans"/>
              </a:rPr>
              <a:t>.</a:t>
            </a:r>
            <a:endParaRPr sz="1600">
              <a:latin typeface="Open Sans"/>
              <a:ea typeface="Open Sans"/>
              <a:cs typeface="Open Sans"/>
              <a:sym typeface="Open Sans"/>
            </a:endParaRPr>
          </a:p>
          <a:p>
            <a:pPr indent="-330200" lvl="0" marL="457200" rtl="0" algn="l">
              <a:lnSpc>
                <a:spcPct val="150000"/>
              </a:lnSpc>
              <a:spcBef>
                <a:spcPts val="0"/>
              </a:spcBef>
              <a:spcAft>
                <a:spcPts val="0"/>
              </a:spcAft>
              <a:buClr>
                <a:srgbClr val="6AA84F"/>
              </a:buClr>
              <a:buSzPts val="1600"/>
              <a:buFont typeface="Open Sans"/>
              <a:buChar char="●"/>
            </a:pPr>
            <a:r>
              <a:rPr lang="es" sz="1600">
                <a:latin typeface="Open Sans"/>
                <a:ea typeface="Open Sans"/>
                <a:cs typeface="Open Sans"/>
                <a:sym typeface="Open Sans"/>
              </a:rPr>
              <a:t>Se basan principalmente en </a:t>
            </a:r>
            <a:r>
              <a:rPr lang="es" sz="1600">
                <a:latin typeface="Open Sans"/>
                <a:ea typeface="Open Sans"/>
                <a:cs typeface="Open Sans"/>
                <a:sym typeface="Open Sans"/>
              </a:rPr>
              <a:t>suavizar</a:t>
            </a:r>
            <a:r>
              <a:rPr lang="es" sz="1600">
                <a:latin typeface="Open Sans"/>
                <a:ea typeface="Open Sans"/>
                <a:cs typeface="Open Sans"/>
                <a:sym typeface="Open Sans"/>
              </a:rPr>
              <a:t> y eliminar el ruido del </a:t>
            </a:r>
            <a:r>
              <a:rPr b="1" lang="es" sz="1600">
                <a:latin typeface="Open Sans"/>
                <a:ea typeface="Open Sans"/>
                <a:cs typeface="Open Sans"/>
                <a:sym typeface="Open Sans"/>
              </a:rPr>
              <a:t>espectro de autovalores</a:t>
            </a:r>
            <a:r>
              <a:rPr lang="es" sz="1600">
                <a:latin typeface="Open Sans"/>
                <a:ea typeface="Open Sans"/>
                <a:cs typeface="Open Sans"/>
                <a:sym typeface="Open Sans"/>
              </a:rPr>
              <a:t> de la matriz de covarianzas </a:t>
            </a:r>
            <a:r>
              <a:rPr lang="es" sz="1600">
                <a:latin typeface="Open Sans"/>
                <a:ea typeface="Open Sans"/>
                <a:cs typeface="Open Sans"/>
                <a:sym typeface="Open Sans"/>
              </a:rPr>
              <a:t>muestral</a:t>
            </a:r>
            <a:r>
              <a:rPr lang="es" sz="1600">
                <a:latin typeface="Open Sans"/>
                <a:ea typeface="Open Sans"/>
                <a:cs typeface="Open Sans"/>
                <a:sym typeface="Open Sans"/>
              </a:rPr>
              <a:t>.</a:t>
            </a:r>
            <a:endParaRPr sz="1600">
              <a:latin typeface="Open Sans"/>
              <a:ea typeface="Open Sans"/>
              <a:cs typeface="Open Sans"/>
              <a:sym typeface="Open Sans"/>
            </a:endParaRPr>
          </a:p>
        </p:txBody>
      </p:sp>
      <p:sp>
        <p:nvSpPr>
          <p:cNvPr id="213" name="Google Shape;213;p24"/>
          <p:cNvSpPr/>
          <p:nvPr/>
        </p:nvSpPr>
        <p:spPr>
          <a:xfrm rot="5400000">
            <a:off x="4545000" y="-34325"/>
            <a:ext cx="54000" cy="9144000"/>
          </a:xfrm>
          <a:prstGeom prst="rect">
            <a:avLst/>
          </a:prstGeom>
          <a:solidFill>
            <a:srgbClr val="9ED9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4"/>
          <p:cNvSpPr/>
          <p:nvPr/>
        </p:nvSpPr>
        <p:spPr>
          <a:xfrm rot="5400000">
            <a:off x="4545000" y="19663"/>
            <a:ext cx="54000" cy="91440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4"/>
          <p:cNvSpPr txBox="1"/>
          <p:nvPr/>
        </p:nvSpPr>
        <p:spPr>
          <a:xfrm>
            <a:off x="6071925" y="4630225"/>
            <a:ext cx="2774400" cy="45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6AA84F"/>
                </a:solidFill>
                <a:latin typeface="Open Sans"/>
                <a:ea typeface="Open Sans"/>
                <a:cs typeface="Open Sans"/>
                <a:sym typeface="Open Sans"/>
              </a:rPr>
              <a:t>Alejandro Santorum Varela</a:t>
            </a:r>
            <a:endParaRPr sz="1000">
              <a:solidFill>
                <a:srgbClr val="6AA84F"/>
              </a:solidFill>
              <a:latin typeface="Open Sans"/>
              <a:ea typeface="Open Sans"/>
              <a:cs typeface="Open Sans"/>
              <a:sym typeface="Open Sans"/>
            </a:endParaRPr>
          </a:p>
          <a:p>
            <a:pPr indent="0" lvl="0" marL="0" rtl="0" algn="ctr">
              <a:spcBef>
                <a:spcPts val="0"/>
              </a:spcBef>
              <a:spcAft>
                <a:spcPts val="0"/>
              </a:spcAft>
              <a:buNone/>
            </a:pPr>
            <a:r>
              <a:rPr lang="es" sz="1000">
                <a:solidFill>
                  <a:srgbClr val="666666"/>
                </a:solidFill>
                <a:latin typeface="Open Sans"/>
                <a:ea typeface="Open Sans"/>
                <a:cs typeface="Open Sans"/>
                <a:sym typeface="Open Sans"/>
              </a:rPr>
              <a:t>alejandro.santorum@estudiante.uam.es</a:t>
            </a:r>
            <a:endParaRPr sz="1000">
              <a:solidFill>
                <a:srgbClr val="6AA84F"/>
              </a:solidFill>
              <a:latin typeface="Open Sans"/>
              <a:ea typeface="Open Sans"/>
              <a:cs typeface="Open Sans"/>
              <a:sym typeface="Open Sans"/>
            </a:endParaRPr>
          </a:p>
        </p:txBody>
      </p:sp>
      <p:pic>
        <p:nvPicPr>
          <p:cNvPr id="216" name="Google Shape;216;p24"/>
          <p:cNvPicPr preferRelativeResize="0"/>
          <p:nvPr/>
        </p:nvPicPr>
        <p:blipFill>
          <a:blip r:embed="rId3">
            <a:alphaModFix/>
          </a:blip>
          <a:stretch>
            <a:fillRect/>
          </a:stretch>
        </p:blipFill>
        <p:spPr>
          <a:xfrm>
            <a:off x="184225" y="4663225"/>
            <a:ext cx="2293123" cy="393599"/>
          </a:xfrm>
          <a:prstGeom prst="rect">
            <a:avLst/>
          </a:prstGeom>
          <a:noFill/>
          <a:ln>
            <a:noFill/>
          </a:ln>
        </p:spPr>
      </p:pic>
      <p:sp>
        <p:nvSpPr>
          <p:cNvPr id="217" name="Google Shape;217;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218" name="Google Shape;218;p24"/>
          <p:cNvSpPr txBox="1"/>
          <p:nvPr/>
        </p:nvSpPr>
        <p:spPr>
          <a:xfrm>
            <a:off x="8846300" y="4717350"/>
            <a:ext cx="346200" cy="2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800">
                <a:solidFill>
                  <a:srgbClr val="595959"/>
                </a:solidFill>
                <a:latin typeface="Open Sans"/>
                <a:ea typeface="Open Sans"/>
                <a:cs typeface="Open Sans"/>
                <a:sym typeface="Open Sans"/>
              </a:rPr>
              <a:t>/17</a:t>
            </a:r>
            <a:endParaRPr sz="800">
              <a:solidFill>
                <a:srgbClr val="595959"/>
              </a:solidFill>
              <a:latin typeface="Open Sans"/>
              <a:ea typeface="Open Sans"/>
              <a:cs typeface="Open Sans"/>
              <a:sym typeface="Open Sans"/>
            </a:endParaRPr>
          </a:p>
        </p:txBody>
      </p:sp>
      <p:sp>
        <p:nvSpPr>
          <p:cNvPr id="219" name="Google Shape;219;p24"/>
          <p:cNvSpPr txBox="1"/>
          <p:nvPr/>
        </p:nvSpPr>
        <p:spPr>
          <a:xfrm>
            <a:off x="3329100" y="4630225"/>
            <a:ext cx="2485800" cy="45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sz="1000">
                <a:solidFill>
                  <a:srgbClr val="666666"/>
                </a:solidFill>
                <a:latin typeface="Open Sans"/>
                <a:ea typeface="Open Sans"/>
                <a:cs typeface="Open Sans"/>
                <a:sym typeface="Open Sans"/>
              </a:rPr>
              <a:t>Proyecto de Fin de Grado</a:t>
            </a:r>
            <a:endParaRPr b="1" sz="1000">
              <a:solidFill>
                <a:srgbClr val="666666"/>
              </a:solidFill>
              <a:latin typeface="Open Sans"/>
              <a:ea typeface="Open Sans"/>
              <a:cs typeface="Open Sans"/>
              <a:sym typeface="Open Sans"/>
            </a:endParaRPr>
          </a:p>
          <a:p>
            <a:pPr indent="0" lvl="0" marL="0" rtl="0" algn="ctr">
              <a:spcBef>
                <a:spcPts val="0"/>
              </a:spcBef>
              <a:spcAft>
                <a:spcPts val="0"/>
              </a:spcAft>
              <a:buClr>
                <a:schemeClr val="dk1"/>
              </a:buClr>
              <a:buSzPts val="1100"/>
              <a:buFont typeface="Arial"/>
              <a:buNone/>
            </a:pPr>
            <a:r>
              <a:rPr b="1" lang="es" sz="1000">
                <a:solidFill>
                  <a:srgbClr val="666666"/>
                </a:solidFill>
                <a:latin typeface="Open Sans"/>
                <a:ea typeface="Open Sans"/>
                <a:cs typeface="Open Sans"/>
                <a:sym typeface="Open Sans"/>
              </a:rPr>
              <a:t>2020-2021</a:t>
            </a:r>
            <a:endParaRPr b="1" sz="1000">
              <a:solidFill>
                <a:srgbClr val="666666"/>
              </a:solidFill>
              <a:latin typeface="Open Sans"/>
              <a:ea typeface="Open Sans"/>
              <a:cs typeface="Open Sans"/>
              <a:sym typeface="Open Sans"/>
            </a:endParaRPr>
          </a:p>
        </p:txBody>
      </p:sp>
      <p:sp>
        <p:nvSpPr>
          <p:cNvPr id="220" name="Google Shape;220;p24"/>
          <p:cNvSpPr txBox="1"/>
          <p:nvPr/>
        </p:nvSpPr>
        <p:spPr>
          <a:xfrm>
            <a:off x="5893425" y="3732975"/>
            <a:ext cx="4053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Fuente: </a:t>
            </a:r>
            <a:r>
              <a:rPr lang="es" sz="1100" u="sng">
                <a:solidFill>
                  <a:schemeClr val="hlink"/>
                </a:solidFill>
                <a:hlinkClick r:id="rId4"/>
              </a:rPr>
              <a:t>stackexchange - hierarchical-clustering</a:t>
            </a:r>
            <a:endParaRPr sz="1100"/>
          </a:p>
        </p:txBody>
      </p:sp>
      <p:pic>
        <p:nvPicPr>
          <p:cNvPr id="221" name="Google Shape;221;p24"/>
          <p:cNvPicPr preferRelativeResize="0"/>
          <p:nvPr/>
        </p:nvPicPr>
        <p:blipFill>
          <a:blip r:embed="rId5">
            <a:alphaModFix/>
          </a:blip>
          <a:stretch>
            <a:fillRect/>
          </a:stretch>
        </p:blipFill>
        <p:spPr>
          <a:xfrm>
            <a:off x="6002175" y="969888"/>
            <a:ext cx="2913901" cy="276309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5"/>
          <p:cNvSpPr txBox="1"/>
          <p:nvPr>
            <p:ph type="title"/>
          </p:nvPr>
        </p:nvSpPr>
        <p:spPr>
          <a:xfrm>
            <a:off x="311700" y="239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6AA84F"/>
                </a:solidFill>
                <a:latin typeface="Montserrat"/>
                <a:ea typeface="Montserrat"/>
                <a:cs typeface="Montserrat"/>
                <a:sym typeface="Montserrat"/>
              </a:rPr>
              <a:t>Estimadores implementados</a:t>
            </a:r>
            <a:endParaRPr b="1">
              <a:solidFill>
                <a:srgbClr val="6AA84F"/>
              </a:solidFill>
              <a:latin typeface="Montserrat"/>
              <a:ea typeface="Montserrat"/>
              <a:cs typeface="Montserrat"/>
              <a:sym typeface="Montserrat"/>
            </a:endParaRPr>
          </a:p>
        </p:txBody>
      </p:sp>
      <p:sp>
        <p:nvSpPr>
          <p:cNvPr id="227" name="Google Shape;227;p25"/>
          <p:cNvSpPr txBox="1"/>
          <p:nvPr>
            <p:ph idx="1" type="body"/>
          </p:nvPr>
        </p:nvSpPr>
        <p:spPr>
          <a:xfrm>
            <a:off x="267075" y="924800"/>
            <a:ext cx="5487900" cy="30645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rgbClr val="6AA84F"/>
              </a:buClr>
              <a:buSzPts val="1600"/>
              <a:buFont typeface="Open Sans"/>
              <a:buChar char="●"/>
            </a:pPr>
            <a:r>
              <a:rPr lang="es" sz="1600">
                <a:latin typeface="Open Sans"/>
                <a:ea typeface="Open Sans"/>
                <a:cs typeface="Open Sans"/>
                <a:sym typeface="Open Sans"/>
              </a:rPr>
              <a:t>Estimador de covarianza muestral</a:t>
            </a:r>
            <a:endParaRPr sz="1600">
              <a:latin typeface="Open Sans"/>
              <a:ea typeface="Open Sans"/>
              <a:cs typeface="Open Sans"/>
              <a:sym typeface="Open Sans"/>
            </a:endParaRPr>
          </a:p>
          <a:p>
            <a:pPr indent="-330200" lvl="0" marL="457200" rtl="0" algn="l">
              <a:lnSpc>
                <a:spcPct val="150000"/>
              </a:lnSpc>
              <a:spcBef>
                <a:spcPts val="0"/>
              </a:spcBef>
              <a:spcAft>
                <a:spcPts val="0"/>
              </a:spcAft>
              <a:buClr>
                <a:srgbClr val="6AA84F"/>
              </a:buClr>
              <a:buSzPts val="1600"/>
              <a:buFont typeface="Open Sans"/>
              <a:buChar char="●"/>
            </a:pPr>
            <a:r>
              <a:rPr lang="es" sz="1600">
                <a:latin typeface="Open Sans"/>
                <a:ea typeface="Open Sans"/>
                <a:cs typeface="Open Sans"/>
                <a:sym typeface="Open Sans"/>
              </a:rPr>
              <a:t>Estimador óptimo de muestra finita</a:t>
            </a:r>
            <a:endParaRPr sz="1600">
              <a:latin typeface="Open Sans"/>
              <a:ea typeface="Open Sans"/>
              <a:cs typeface="Open Sans"/>
              <a:sym typeface="Open Sans"/>
            </a:endParaRPr>
          </a:p>
          <a:p>
            <a:pPr indent="-330200" lvl="0" marL="457200" rtl="0" algn="l">
              <a:lnSpc>
                <a:spcPct val="150000"/>
              </a:lnSpc>
              <a:spcBef>
                <a:spcPts val="0"/>
              </a:spcBef>
              <a:spcAft>
                <a:spcPts val="0"/>
              </a:spcAft>
              <a:buClr>
                <a:srgbClr val="6AA84F"/>
              </a:buClr>
              <a:buSzPts val="1600"/>
              <a:buFont typeface="Open Sans"/>
              <a:buChar char="●"/>
            </a:pPr>
            <a:r>
              <a:rPr lang="es" sz="1600">
                <a:latin typeface="Open Sans"/>
                <a:ea typeface="Open Sans"/>
                <a:cs typeface="Open Sans"/>
                <a:sym typeface="Open Sans"/>
              </a:rPr>
              <a:t>Estimador empírico bayesiano</a:t>
            </a:r>
            <a:endParaRPr sz="1600">
              <a:latin typeface="Open Sans"/>
              <a:ea typeface="Open Sans"/>
              <a:cs typeface="Open Sans"/>
              <a:sym typeface="Open Sans"/>
            </a:endParaRPr>
          </a:p>
          <a:p>
            <a:pPr indent="-330200" lvl="0" marL="457200" rtl="0" algn="l">
              <a:lnSpc>
                <a:spcPct val="150000"/>
              </a:lnSpc>
              <a:spcBef>
                <a:spcPts val="0"/>
              </a:spcBef>
              <a:spcAft>
                <a:spcPts val="0"/>
              </a:spcAft>
              <a:buClr>
                <a:srgbClr val="6AA84F"/>
              </a:buClr>
              <a:buSzPts val="1600"/>
              <a:buFont typeface="Open Sans"/>
              <a:buChar char="●"/>
            </a:pPr>
            <a:r>
              <a:rPr lang="es" sz="1600">
                <a:latin typeface="Open Sans"/>
                <a:ea typeface="Open Sans"/>
                <a:cs typeface="Open Sans"/>
                <a:sym typeface="Open Sans"/>
              </a:rPr>
              <a:t>Estimador Minimax</a:t>
            </a:r>
            <a:endParaRPr sz="1600">
              <a:latin typeface="Open Sans"/>
              <a:ea typeface="Open Sans"/>
              <a:cs typeface="Open Sans"/>
              <a:sym typeface="Open Sans"/>
            </a:endParaRPr>
          </a:p>
          <a:p>
            <a:pPr indent="-330200" lvl="0" marL="457200" rtl="0" algn="l">
              <a:lnSpc>
                <a:spcPct val="150000"/>
              </a:lnSpc>
              <a:spcBef>
                <a:spcPts val="0"/>
              </a:spcBef>
              <a:spcAft>
                <a:spcPts val="0"/>
              </a:spcAft>
              <a:buClr>
                <a:srgbClr val="6AA84F"/>
              </a:buClr>
              <a:buSzPts val="1600"/>
              <a:buFont typeface="Open Sans"/>
              <a:buChar char="●"/>
            </a:pPr>
            <a:r>
              <a:rPr lang="es" sz="1600">
                <a:latin typeface="Open Sans"/>
                <a:ea typeface="Open Sans"/>
                <a:cs typeface="Open Sans"/>
                <a:sym typeface="Open Sans"/>
              </a:rPr>
              <a:t>Estimador de contracción lineal</a:t>
            </a:r>
            <a:endParaRPr sz="1600">
              <a:latin typeface="Open Sans"/>
              <a:ea typeface="Open Sans"/>
              <a:cs typeface="Open Sans"/>
              <a:sym typeface="Open Sans"/>
            </a:endParaRPr>
          </a:p>
          <a:p>
            <a:pPr indent="-330200" lvl="0" marL="457200" rtl="0" algn="l">
              <a:lnSpc>
                <a:spcPct val="150000"/>
              </a:lnSpc>
              <a:spcBef>
                <a:spcPts val="0"/>
              </a:spcBef>
              <a:spcAft>
                <a:spcPts val="0"/>
              </a:spcAft>
              <a:buClr>
                <a:srgbClr val="6AA84F"/>
              </a:buClr>
              <a:buSzPts val="1600"/>
              <a:buFont typeface="Open Sans"/>
              <a:buChar char="●"/>
            </a:pPr>
            <a:r>
              <a:rPr lang="es" sz="1600">
                <a:latin typeface="Open Sans"/>
                <a:ea typeface="Open Sans"/>
                <a:cs typeface="Open Sans"/>
                <a:sym typeface="Open Sans"/>
              </a:rPr>
              <a:t>Estimador analítico contracción no-lineal</a:t>
            </a:r>
            <a:endParaRPr sz="1600">
              <a:latin typeface="Open Sans"/>
              <a:ea typeface="Open Sans"/>
              <a:cs typeface="Open Sans"/>
              <a:sym typeface="Open Sans"/>
            </a:endParaRPr>
          </a:p>
        </p:txBody>
      </p:sp>
      <p:sp>
        <p:nvSpPr>
          <p:cNvPr id="228" name="Google Shape;228;p25"/>
          <p:cNvSpPr/>
          <p:nvPr/>
        </p:nvSpPr>
        <p:spPr>
          <a:xfrm rot="5400000">
            <a:off x="4545000" y="-34325"/>
            <a:ext cx="54000" cy="9144000"/>
          </a:xfrm>
          <a:prstGeom prst="rect">
            <a:avLst/>
          </a:prstGeom>
          <a:solidFill>
            <a:srgbClr val="9ED9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5"/>
          <p:cNvSpPr/>
          <p:nvPr/>
        </p:nvSpPr>
        <p:spPr>
          <a:xfrm rot="5400000">
            <a:off x="4545000" y="19663"/>
            <a:ext cx="54000" cy="91440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5"/>
          <p:cNvSpPr txBox="1"/>
          <p:nvPr/>
        </p:nvSpPr>
        <p:spPr>
          <a:xfrm>
            <a:off x="6071925" y="4630225"/>
            <a:ext cx="2774400" cy="45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6AA84F"/>
                </a:solidFill>
                <a:latin typeface="Open Sans"/>
                <a:ea typeface="Open Sans"/>
                <a:cs typeface="Open Sans"/>
                <a:sym typeface="Open Sans"/>
              </a:rPr>
              <a:t>Alejandro Santorum Varela</a:t>
            </a:r>
            <a:endParaRPr sz="1000">
              <a:solidFill>
                <a:srgbClr val="6AA84F"/>
              </a:solidFill>
              <a:latin typeface="Open Sans"/>
              <a:ea typeface="Open Sans"/>
              <a:cs typeface="Open Sans"/>
              <a:sym typeface="Open Sans"/>
            </a:endParaRPr>
          </a:p>
          <a:p>
            <a:pPr indent="0" lvl="0" marL="0" rtl="0" algn="ctr">
              <a:spcBef>
                <a:spcPts val="0"/>
              </a:spcBef>
              <a:spcAft>
                <a:spcPts val="0"/>
              </a:spcAft>
              <a:buNone/>
            </a:pPr>
            <a:r>
              <a:rPr lang="es" sz="1000">
                <a:solidFill>
                  <a:srgbClr val="666666"/>
                </a:solidFill>
                <a:latin typeface="Open Sans"/>
                <a:ea typeface="Open Sans"/>
                <a:cs typeface="Open Sans"/>
                <a:sym typeface="Open Sans"/>
              </a:rPr>
              <a:t>alejandro.santorum@estudiante.uam.es</a:t>
            </a:r>
            <a:endParaRPr sz="1000">
              <a:solidFill>
                <a:srgbClr val="6AA84F"/>
              </a:solidFill>
              <a:latin typeface="Open Sans"/>
              <a:ea typeface="Open Sans"/>
              <a:cs typeface="Open Sans"/>
              <a:sym typeface="Open Sans"/>
            </a:endParaRPr>
          </a:p>
        </p:txBody>
      </p:sp>
      <p:pic>
        <p:nvPicPr>
          <p:cNvPr id="231" name="Google Shape;231;p25"/>
          <p:cNvPicPr preferRelativeResize="0"/>
          <p:nvPr/>
        </p:nvPicPr>
        <p:blipFill>
          <a:blip r:embed="rId3">
            <a:alphaModFix/>
          </a:blip>
          <a:stretch>
            <a:fillRect/>
          </a:stretch>
        </p:blipFill>
        <p:spPr>
          <a:xfrm>
            <a:off x="184225" y="4663225"/>
            <a:ext cx="2293123" cy="393599"/>
          </a:xfrm>
          <a:prstGeom prst="rect">
            <a:avLst/>
          </a:prstGeom>
          <a:noFill/>
          <a:ln>
            <a:noFill/>
          </a:ln>
        </p:spPr>
      </p:pic>
      <p:sp>
        <p:nvSpPr>
          <p:cNvPr id="232" name="Google Shape;232;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233" name="Google Shape;233;p25"/>
          <p:cNvSpPr txBox="1"/>
          <p:nvPr/>
        </p:nvSpPr>
        <p:spPr>
          <a:xfrm>
            <a:off x="8846300" y="4717350"/>
            <a:ext cx="346200" cy="2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800">
                <a:solidFill>
                  <a:srgbClr val="595959"/>
                </a:solidFill>
                <a:latin typeface="Open Sans"/>
                <a:ea typeface="Open Sans"/>
                <a:cs typeface="Open Sans"/>
                <a:sym typeface="Open Sans"/>
              </a:rPr>
              <a:t>/17</a:t>
            </a:r>
            <a:endParaRPr sz="800">
              <a:solidFill>
                <a:srgbClr val="595959"/>
              </a:solidFill>
              <a:latin typeface="Open Sans"/>
              <a:ea typeface="Open Sans"/>
              <a:cs typeface="Open Sans"/>
              <a:sym typeface="Open Sans"/>
            </a:endParaRPr>
          </a:p>
        </p:txBody>
      </p:sp>
      <p:sp>
        <p:nvSpPr>
          <p:cNvPr id="234" name="Google Shape;234;p25"/>
          <p:cNvSpPr txBox="1"/>
          <p:nvPr/>
        </p:nvSpPr>
        <p:spPr>
          <a:xfrm>
            <a:off x="3329100" y="4630225"/>
            <a:ext cx="2485800" cy="45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sz="1000">
                <a:solidFill>
                  <a:srgbClr val="666666"/>
                </a:solidFill>
                <a:latin typeface="Open Sans"/>
                <a:ea typeface="Open Sans"/>
                <a:cs typeface="Open Sans"/>
                <a:sym typeface="Open Sans"/>
              </a:rPr>
              <a:t>Proyecto de Fin de Grado</a:t>
            </a:r>
            <a:endParaRPr b="1" sz="1000">
              <a:solidFill>
                <a:srgbClr val="666666"/>
              </a:solidFill>
              <a:latin typeface="Open Sans"/>
              <a:ea typeface="Open Sans"/>
              <a:cs typeface="Open Sans"/>
              <a:sym typeface="Open Sans"/>
            </a:endParaRPr>
          </a:p>
          <a:p>
            <a:pPr indent="0" lvl="0" marL="0" rtl="0" algn="ctr">
              <a:spcBef>
                <a:spcPts val="0"/>
              </a:spcBef>
              <a:spcAft>
                <a:spcPts val="0"/>
              </a:spcAft>
              <a:buClr>
                <a:schemeClr val="dk1"/>
              </a:buClr>
              <a:buSzPts val="1100"/>
              <a:buFont typeface="Arial"/>
              <a:buNone/>
            </a:pPr>
            <a:r>
              <a:rPr b="1" lang="es" sz="1000">
                <a:solidFill>
                  <a:srgbClr val="666666"/>
                </a:solidFill>
                <a:latin typeface="Open Sans"/>
                <a:ea typeface="Open Sans"/>
                <a:cs typeface="Open Sans"/>
                <a:sym typeface="Open Sans"/>
              </a:rPr>
              <a:t>2020-2021</a:t>
            </a:r>
            <a:endParaRPr b="1" sz="1000">
              <a:solidFill>
                <a:srgbClr val="666666"/>
              </a:solidFill>
              <a:latin typeface="Open Sans"/>
              <a:ea typeface="Open Sans"/>
              <a:cs typeface="Open Sans"/>
              <a:sym typeface="Open Sans"/>
            </a:endParaRPr>
          </a:p>
        </p:txBody>
      </p:sp>
      <p:pic>
        <p:nvPicPr>
          <p:cNvPr id="235" name="Google Shape;235;p25"/>
          <p:cNvPicPr preferRelativeResize="0"/>
          <p:nvPr/>
        </p:nvPicPr>
        <p:blipFill>
          <a:blip r:embed="rId4">
            <a:alphaModFix/>
          </a:blip>
          <a:stretch>
            <a:fillRect/>
          </a:stretch>
        </p:blipFill>
        <p:spPr>
          <a:xfrm>
            <a:off x="4647750" y="968338"/>
            <a:ext cx="4373401" cy="3117672"/>
          </a:xfrm>
          <a:prstGeom prst="rect">
            <a:avLst/>
          </a:prstGeom>
          <a:noFill/>
          <a:ln>
            <a:noFill/>
          </a:ln>
        </p:spPr>
      </p:pic>
      <p:pic>
        <p:nvPicPr>
          <p:cNvPr id="236" name="Google Shape;236;p25"/>
          <p:cNvPicPr preferRelativeResize="0"/>
          <p:nvPr/>
        </p:nvPicPr>
        <p:blipFill>
          <a:blip r:embed="rId5">
            <a:alphaModFix/>
          </a:blip>
          <a:stretch>
            <a:fillRect/>
          </a:stretch>
        </p:blipFill>
        <p:spPr>
          <a:xfrm>
            <a:off x="484400" y="3227498"/>
            <a:ext cx="3936774" cy="532975"/>
          </a:xfrm>
          <a:prstGeom prst="rect">
            <a:avLst/>
          </a:prstGeom>
          <a:noFill/>
          <a:ln>
            <a:noFill/>
          </a:ln>
        </p:spPr>
      </p:pic>
      <p:pic>
        <p:nvPicPr>
          <p:cNvPr id="237" name="Google Shape;237;p25"/>
          <p:cNvPicPr preferRelativeResize="0"/>
          <p:nvPr/>
        </p:nvPicPr>
        <p:blipFill>
          <a:blip r:embed="rId6">
            <a:alphaModFix/>
          </a:blip>
          <a:stretch>
            <a:fillRect/>
          </a:stretch>
        </p:blipFill>
        <p:spPr>
          <a:xfrm>
            <a:off x="882375" y="3876225"/>
            <a:ext cx="3140830" cy="572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6"/>
          <p:cNvSpPr txBox="1"/>
          <p:nvPr>
            <p:ph type="title"/>
          </p:nvPr>
        </p:nvSpPr>
        <p:spPr>
          <a:xfrm>
            <a:off x="311700" y="239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6AA84F"/>
                </a:solidFill>
                <a:latin typeface="Montserrat"/>
                <a:ea typeface="Montserrat"/>
                <a:cs typeface="Montserrat"/>
                <a:sym typeface="Montserrat"/>
              </a:rPr>
              <a:t>Fases del proyecto</a:t>
            </a:r>
            <a:endParaRPr b="1">
              <a:solidFill>
                <a:srgbClr val="6AA84F"/>
              </a:solidFill>
              <a:latin typeface="Montserrat"/>
              <a:ea typeface="Montserrat"/>
              <a:cs typeface="Montserrat"/>
              <a:sym typeface="Montserrat"/>
            </a:endParaRPr>
          </a:p>
        </p:txBody>
      </p:sp>
      <p:sp>
        <p:nvSpPr>
          <p:cNvPr id="243" name="Google Shape;243;p26"/>
          <p:cNvSpPr txBox="1"/>
          <p:nvPr>
            <p:ph idx="1" type="body"/>
          </p:nvPr>
        </p:nvSpPr>
        <p:spPr>
          <a:xfrm>
            <a:off x="114150" y="1026525"/>
            <a:ext cx="3144900" cy="24531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s" sz="1700">
                <a:latin typeface="Open Sans"/>
                <a:ea typeface="Open Sans"/>
                <a:cs typeface="Open Sans"/>
                <a:sym typeface="Open Sans"/>
              </a:rPr>
              <a:t>Fase de análisis</a:t>
            </a:r>
            <a:endParaRPr b="1" sz="1700">
              <a:latin typeface="Open Sans"/>
              <a:ea typeface="Open Sans"/>
              <a:cs typeface="Open Sans"/>
              <a:sym typeface="Open Sans"/>
            </a:endParaRPr>
          </a:p>
          <a:p>
            <a:pPr indent="-311150" lvl="0" marL="457200" rtl="0" algn="l">
              <a:lnSpc>
                <a:spcPct val="150000"/>
              </a:lnSpc>
              <a:spcBef>
                <a:spcPts val="1600"/>
              </a:spcBef>
              <a:spcAft>
                <a:spcPts val="0"/>
              </a:spcAft>
              <a:buClr>
                <a:srgbClr val="6AA84F"/>
              </a:buClr>
              <a:buSzPts val="1300"/>
              <a:buFont typeface="Open Sans"/>
              <a:buChar char="●"/>
            </a:pPr>
            <a:r>
              <a:rPr lang="es" sz="1300">
                <a:latin typeface="Open Sans"/>
                <a:ea typeface="Open Sans"/>
                <a:cs typeface="Open Sans"/>
                <a:sym typeface="Open Sans"/>
              </a:rPr>
              <a:t>Estudio de otras librerías de análisis de matrices aleatorias</a:t>
            </a:r>
            <a:endParaRPr sz="1300">
              <a:latin typeface="Open Sans"/>
              <a:ea typeface="Open Sans"/>
              <a:cs typeface="Open Sans"/>
              <a:sym typeface="Open Sans"/>
            </a:endParaRPr>
          </a:p>
          <a:p>
            <a:pPr indent="-311150" lvl="0" marL="457200" rtl="0" algn="l">
              <a:lnSpc>
                <a:spcPct val="150000"/>
              </a:lnSpc>
              <a:spcBef>
                <a:spcPts val="0"/>
              </a:spcBef>
              <a:spcAft>
                <a:spcPts val="0"/>
              </a:spcAft>
              <a:buClr>
                <a:srgbClr val="6AA84F"/>
              </a:buClr>
              <a:buSzPts val="1300"/>
              <a:buFont typeface="Open Sans"/>
              <a:buChar char="●"/>
            </a:pPr>
            <a:r>
              <a:rPr lang="es" sz="1300">
                <a:latin typeface="Open Sans"/>
                <a:ea typeface="Open Sans"/>
                <a:cs typeface="Open Sans"/>
                <a:sym typeface="Open Sans"/>
              </a:rPr>
              <a:t>Análisis de requisitos:</a:t>
            </a:r>
            <a:endParaRPr sz="1300">
              <a:latin typeface="Open Sans"/>
              <a:ea typeface="Open Sans"/>
              <a:cs typeface="Open Sans"/>
              <a:sym typeface="Open Sans"/>
            </a:endParaRPr>
          </a:p>
          <a:p>
            <a:pPr indent="-311150" lvl="1" marL="914400" rtl="0" algn="l">
              <a:lnSpc>
                <a:spcPct val="150000"/>
              </a:lnSpc>
              <a:spcBef>
                <a:spcPts val="0"/>
              </a:spcBef>
              <a:spcAft>
                <a:spcPts val="0"/>
              </a:spcAft>
              <a:buSzPts val="1300"/>
              <a:buFont typeface="Open Sans"/>
              <a:buChar char="○"/>
            </a:pPr>
            <a:r>
              <a:rPr lang="es" sz="1300">
                <a:latin typeface="Open Sans"/>
                <a:ea typeface="Open Sans"/>
                <a:cs typeface="Open Sans"/>
                <a:sym typeface="Open Sans"/>
              </a:rPr>
              <a:t>Requisitos funcionales</a:t>
            </a:r>
            <a:endParaRPr sz="1300">
              <a:latin typeface="Open Sans"/>
              <a:ea typeface="Open Sans"/>
              <a:cs typeface="Open Sans"/>
              <a:sym typeface="Open Sans"/>
            </a:endParaRPr>
          </a:p>
          <a:p>
            <a:pPr indent="-311150" lvl="1" marL="914400" rtl="0" algn="l">
              <a:lnSpc>
                <a:spcPct val="150000"/>
              </a:lnSpc>
              <a:spcBef>
                <a:spcPts val="0"/>
              </a:spcBef>
              <a:spcAft>
                <a:spcPts val="0"/>
              </a:spcAft>
              <a:buSzPts val="1300"/>
              <a:buFont typeface="Open Sans"/>
              <a:buChar char="○"/>
            </a:pPr>
            <a:r>
              <a:rPr lang="es" sz="1300">
                <a:latin typeface="Open Sans"/>
                <a:ea typeface="Open Sans"/>
                <a:cs typeface="Open Sans"/>
                <a:sym typeface="Open Sans"/>
              </a:rPr>
              <a:t>Requisitos no funcionales</a:t>
            </a:r>
            <a:endParaRPr sz="1300">
              <a:latin typeface="Open Sans"/>
              <a:ea typeface="Open Sans"/>
              <a:cs typeface="Open Sans"/>
              <a:sym typeface="Open Sans"/>
            </a:endParaRPr>
          </a:p>
        </p:txBody>
      </p:sp>
      <p:sp>
        <p:nvSpPr>
          <p:cNvPr id="244" name="Google Shape;244;p26"/>
          <p:cNvSpPr/>
          <p:nvPr/>
        </p:nvSpPr>
        <p:spPr>
          <a:xfrm rot="5400000">
            <a:off x="4545000" y="-34325"/>
            <a:ext cx="54000" cy="9144000"/>
          </a:xfrm>
          <a:prstGeom prst="rect">
            <a:avLst/>
          </a:prstGeom>
          <a:solidFill>
            <a:srgbClr val="9ED9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6"/>
          <p:cNvSpPr/>
          <p:nvPr/>
        </p:nvSpPr>
        <p:spPr>
          <a:xfrm rot="5400000">
            <a:off x="4545000" y="19663"/>
            <a:ext cx="54000" cy="91440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6"/>
          <p:cNvSpPr txBox="1"/>
          <p:nvPr/>
        </p:nvSpPr>
        <p:spPr>
          <a:xfrm>
            <a:off x="6071925" y="4630225"/>
            <a:ext cx="2774400" cy="45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6AA84F"/>
                </a:solidFill>
                <a:latin typeface="Open Sans"/>
                <a:ea typeface="Open Sans"/>
                <a:cs typeface="Open Sans"/>
                <a:sym typeface="Open Sans"/>
              </a:rPr>
              <a:t>Alejandro Santorum Varela</a:t>
            </a:r>
            <a:endParaRPr sz="1000">
              <a:solidFill>
                <a:srgbClr val="6AA84F"/>
              </a:solidFill>
              <a:latin typeface="Open Sans"/>
              <a:ea typeface="Open Sans"/>
              <a:cs typeface="Open Sans"/>
              <a:sym typeface="Open Sans"/>
            </a:endParaRPr>
          </a:p>
          <a:p>
            <a:pPr indent="0" lvl="0" marL="0" rtl="0" algn="ctr">
              <a:spcBef>
                <a:spcPts val="0"/>
              </a:spcBef>
              <a:spcAft>
                <a:spcPts val="0"/>
              </a:spcAft>
              <a:buNone/>
            </a:pPr>
            <a:r>
              <a:rPr lang="es" sz="1000">
                <a:solidFill>
                  <a:srgbClr val="666666"/>
                </a:solidFill>
                <a:latin typeface="Open Sans"/>
                <a:ea typeface="Open Sans"/>
                <a:cs typeface="Open Sans"/>
                <a:sym typeface="Open Sans"/>
              </a:rPr>
              <a:t>alejandro.santorum@estudiante.uam.es</a:t>
            </a:r>
            <a:endParaRPr sz="1000">
              <a:solidFill>
                <a:srgbClr val="6AA84F"/>
              </a:solidFill>
              <a:latin typeface="Open Sans"/>
              <a:ea typeface="Open Sans"/>
              <a:cs typeface="Open Sans"/>
              <a:sym typeface="Open Sans"/>
            </a:endParaRPr>
          </a:p>
        </p:txBody>
      </p:sp>
      <p:pic>
        <p:nvPicPr>
          <p:cNvPr id="247" name="Google Shape;247;p26"/>
          <p:cNvPicPr preferRelativeResize="0"/>
          <p:nvPr/>
        </p:nvPicPr>
        <p:blipFill>
          <a:blip r:embed="rId3">
            <a:alphaModFix/>
          </a:blip>
          <a:stretch>
            <a:fillRect/>
          </a:stretch>
        </p:blipFill>
        <p:spPr>
          <a:xfrm>
            <a:off x="184225" y="4663225"/>
            <a:ext cx="2293123" cy="393599"/>
          </a:xfrm>
          <a:prstGeom prst="rect">
            <a:avLst/>
          </a:prstGeom>
          <a:noFill/>
          <a:ln>
            <a:noFill/>
          </a:ln>
        </p:spPr>
      </p:pic>
      <p:sp>
        <p:nvSpPr>
          <p:cNvPr id="248" name="Google Shape;248;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249" name="Google Shape;249;p26"/>
          <p:cNvSpPr txBox="1"/>
          <p:nvPr/>
        </p:nvSpPr>
        <p:spPr>
          <a:xfrm>
            <a:off x="8846300" y="4717350"/>
            <a:ext cx="346200" cy="2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800">
                <a:solidFill>
                  <a:srgbClr val="595959"/>
                </a:solidFill>
                <a:latin typeface="Open Sans"/>
                <a:ea typeface="Open Sans"/>
                <a:cs typeface="Open Sans"/>
                <a:sym typeface="Open Sans"/>
              </a:rPr>
              <a:t>/17</a:t>
            </a:r>
            <a:endParaRPr sz="800">
              <a:solidFill>
                <a:srgbClr val="595959"/>
              </a:solidFill>
              <a:latin typeface="Open Sans"/>
              <a:ea typeface="Open Sans"/>
              <a:cs typeface="Open Sans"/>
              <a:sym typeface="Open Sans"/>
            </a:endParaRPr>
          </a:p>
        </p:txBody>
      </p:sp>
      <p:sp>
        <p:nvSpPr>
          <p:cNvPr id="250" name="Google Shape;250;p26"/>
          <p:cNvSpPr txBox="1"/>
          <p:nvPr/>
        </p:nvSpPr>
        <p:spPr>
          <a:xfrm>
            <a:off x="3329100" y="4630225"/>
            <a:ext cx="2485800" cy="45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sz="1000">
                <a:solidFill>
                  <a:srgbClr val="666666"/>
                </a:solidFill>
                <a:latin typeface="Open Sans"/>
                <a:ea typeface="Open Sans"/>
                <a:cs typeface="Open Sans"/>
                <a:sym typeface="Open Sans"/>
              </a:rPr>
              <a:t>Proyecto de Fin de Grado</a:t>
            </a:r>
            <a:endParaRPr b="1" sz="1000">
              <a:solidFill>
                <a:srgbClr val="666666"/>
              </a:solidFill>
              <a:latin typeface="Open Sans"/>
              <a:ea typeface="Open Sans"/>
              <a:cs typeface="Open Sans"/>
              <a:sym typeface="Open Sans"/>
            </a:endParaRPr>
          </a:p>
          <a:p>
            <a:pPr indent="0" lvl="0" marL="0" rtl="0" algn="ctr">
              <a:spcBef>
                <a:spcPts val="0"/>
              </a:spcBef>
              <a:spcAft>
                <a:spcPts val="0"/>
              </a:spcAft>
              <a:buClr>
                <a:schemeClr val="dk1"/>
              </a:buClr>
              <a:buSzPts val="1100"/>
              <a:buFont typeface="Arial"/>
              <a:buNone/>
            </a:pPr>
            <a:r>
              <a:rPr b="1" lang="es" sz="1000">
                <a:solidFill>
                  <a:srgbClr val="666666"/>
                </a:solidFill>
                <a:latin typeface="Open Sans"/>
                <a:ea typeface="Open Sans"/>
                <a:cs typeface="Open Sans"/>
                <a:sym typeface="Open Sans"/>
              </a:rPr>
              <a:t>2020-2021</a:t>
            </a:r>
            <a:endParaRPr b="1" sz="1000">
              <a:solidFill>
                <a:srgbClr val="666666"/>
              </a:solidFill>
              <a:latin typeface="Open Sans"/>
              <a:ea typeface="Open Sans"/>
              <a:cs typeface="Open Sans"/>
              <a:sym typeface="Open Sans"/>
            </a:endParaRPr>
          </a:p>
        </p:txBody>
      </p:sp>
      <p:sp>
        <p:nvSpPr>
          <p:cNvPr id="251" name="Google Shape;251;p26"/>
          <p:cNvSpPr txBox="1"/>
          <p:nvPr>
            <p:ph idx="1" type="body"/>
          </p:nvPr>
        </p:nvSpPr>
        <p:spPr>
          <a:xfrm>
            <a:off x="3160800" y="1026525"/>
            <a:ext cx="2822400" cy="27423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s" sz="1700">
                <a:latin typeface="Open Sans"/>
                <a:ea typeface="Open Sans"/>
                <a:cs typeface="Open Sans"/>
                <a:sym typeface="Open Sans"/>
              </a:rPr>
              <a:t>Fase de diseño</a:t>
            </a:r>
            <a:endParaRPr b="1" sz="1700">
              <a:latin typeface="Open Sans"/>
              <a:ea typeface="Open Sans"/>
              <a:cs typeface="Open Sans"/>
              <a:sym typeface="Open Sans"/>
            </a:endParaRPr>
          </a:p>
          <a:p>
            <a:pPr indent="-311150" lvl="0" marL="457200" rtl="0" algn="l">
              <a:lnSpc>
                <a:spcPct val="150000"/>
              </a:lnSpc>
              <a:spcBef>
                <a:spcPts val="1600"/>
              </a:spcBef>
              <a:spcAft>
                <a:spcPts val="0"/>
              </a:spcAft>
              <a:buClr>
                <a:srgbClr val="6AA84F"/>
              </a:buClr>
              <a:buSzPts val="1300"/>
              <a:buFont typeface="Open Sans"/>
              <a:buChar char="●"/>
            </a:pPr>
            <a:r>
              <a:rPr lang="es" sz="1300">
                <a:latin typeface="Open Sans"/>
                <a:ea typeface="Open Sans"/>
                <a:cs typeface="Open Sans"/>
                <a:sym typeface="Open Sans"/>
              </a:rPr>
              <a:t>Diseño de la interfaz de programación</a:t>
            </a:r>
            <a:endParaRPr sz="1300">
              <a:latin typeface="Open Sans"/>
              <a:ea typeface="Open Sans"/>
              <a:cs typeface="Open Sans"/>
              <a:sym typeface="Open Sans"/>
            </a:endParaRPr>
          </a:p>
          <a:p>
            <a:pPr indent="-311150" lvl="0" marL="457200" rtl="0" algn="l">
              <a:lnSpc>
                <a:spcPct val="150000"/>
              </a:lnSpc>
              <a:spcBef>
                <a:spcPts val="0"/>
              </a:spcBef>
              <a:spcAft>
                <a:spcPts val="0"/>
              </a:spcAft>
              <a:buClr>
                <a:srgbClr val="6AA84F"/>
              </a:buClr>
              <a:buSzPts val="1300"/>
              <a:buFont typeface="Open Sans"/>
              <a:buChar char="●"/>
            </a:pPr>
            <a:r>
              <a:rPr lang="es" sz="1300">
                <a:latin typeface="Open Sans"/>
                <a:ea typeface="Open Sans"/>
                <a:cs typeface="Open Sans"/>
                <a:sym typeface="Open Sans"/>
              </a:rPr>
              <a:t>Elaboración de diagramas:</a:t>
            </a:r>
            <a:endParaRPr sz="1300">
              <a:latin typeface="Open Sans"/>
              <a:ea typeface="Open Sans"/>
              <a:cs typeface="Open Sans"/>
              <a:sym typeface="Open Sans"/>
            </a:endParaRPr>
          </a:p>
          <a:p>
            <a:pPr indent="-311150" lvl="1" marL="914400" rtl="0" algn="l">
              <a:lnSpc>
                <a:spcPct val="150000"/>
              </a:lnSpc>
              <a:spcBef>
                <a:spcPts val="0"/>
              </a:spcBef>
              <a:spcAft>
                <a:spcPts val="0"/>
              </a:spcAft>
              <a:buSzPts val="1300"/>
              <a:buFont typeface="Open Sans"/>
              <a:buChar char="○"/>
            </a:pPr>
            <a:r>
              <a:rPr lang="es" sz="1300">
                <a:latin typeface="Open Sans"/>
                <a:ea typeface="Open Sans"/>
                <a:cs typeface="Open Sans"/>
                <a:sym typeface="Open Sans"/>
              </a:rPr>
              <a:t>diagramas de clase</a:t>
            </a:r>
            <a:endParaRPr sz="1300">
              <a:latin typeface="Open Sans"/>
              <a:ea typeface="Open Sans"/>
              <a:cs typeface="Open Sans"/>
              <a:sym typeface="Open Sans"/>
            </a:endParaRPr>
          </a:p>
          <a:p>
            <a:pPr indent="-311150" lvl="1" marL="914400" rtl="0" algn="l">
              <a:lnSpc>
                <a:spcPct val="150000"/>
              </a:lnSpc>
              <a:spcBef>
                <a:spcPts val="0"/>
              </a:spcBef>
              <a:spcAft>
                <a:spcPts val="0"/>
              </a:spcAft>
              <a:buSzPts val="1300"/>
              <a:buFont typeface="Open Sans"/>
              <a:buChar char="○"/>
            </a:pPr>
            <a:r>
              <a:rPr lang="es" sz="1300">
                <a:latin typeface="Open Sans"/>
                <a:ea typeface="Open Sans"/>
                <a:cs typeface="Open Sans"/>
                <a:sym typeface="Open Sans"/>
              </a:rPr>
              <a:t>diagramas orientados a la programación funcional  </a:t>
            </a:r>
            <a:endParaRPr sz="1300">
              <a:latin typeface="Open Sans"/>
              <a:ea typeface="Open Sans"/>
              <a:cs typeface="Open Sans"/>
              <a:sym typeface="Open Sans"/>
            </a:endParaRPr>
          </a:p>
        </p:txBody>
      </p:sp>
      <p:sp>
        <p:nvSpPr>
          <p:cNvPr id="252" name="Google Shape;252;p26"/>
          <p:cNvSpPr txBox="1"/>
          <p:nvPr>
            <p:ph idx="1" type="body"/>
          </p:nvPr>
        </p:nvSpPr>
        <p:spPr>
          <a:xfrm>
            <a:off x="6071925" y="1026525"/>
            <a:ext cx="3020700" cy="2640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s" sz="1700">
                <a:latin typeface="Open Sans"/>
                <a:ea typeface="Open Sans"/>
                <a:cs typeface="Open Sans"/>
                <a:sym typeface="Open Sans"/>
              </a:rPr>
              <a:t>Implementación</a:t>
            </a:r>
            <a:endParaRPr b="1" sz="1700">
              <a:latin typeface="Open Sans"/>
              <a:ea typeface="Open Sans"/>
              <a:cs typeface="Open Sans"/>
              <a:sym typeface="Open Sans"/>
            </a:endParaRPr>
          </a:p>
          <a:p>
            <a:pPr indent="0" lvl="0" marL="0" rtl="0" algn="ctr">
              <a:lnSpc>
                <a:spcPct val="150000"/>
              </a:lnSpc>
              <a:spcBef>
                <a:spcPts val="0"/>
              </a:spcBef>
              <a:spcAft>
                <a:spcPts val="0"/>
              </a:spcAft>
              <a:buNone/>
            </a:pPr>
            <a:r>
              <a:rPr b="1" lang="es" sz="1700">
                <a:latin typeface="Open Sans"/>
                <a:ea typeface="Open Sans"/>
                <a:cs typeface="Open Sans"/>
                <a:sym typeface="Open Sans"/>
              </a:rPr>
              <a:t>y pruebas</a:t>
            </a:r>
            <a:endParaRPr b="1" sz="1700">
              <a:latin typeface="Open Sans"/>
              <a:ea typeface="Open Sans"/>
              <a:cs typeface="Open Sans"/>
              <a:sym typeface="Open Sans"/>
            </a:endParaRPr>
          </a:p>
          <a:p>
            <a:pPr indent="-311150" lvl="0" marL="457200" rtl="0" algn="l">
              <a:lnSpc>
                <a:spcPct val="150000"/>
              </a:lnSpc>
              <a:spcBef>
                <a:spcPts val="1000"/>
              </a:spcBef>
              <a:spcAft>
                <a:spcPts val="0"/>
              </a:spcAft>
              <a:buClr>
                <a:srgbClr val="6AA84F"/>
              </a:buClr>
              <a:buSzPts val="1300"/>
              <a:buFont typeface="Open Sans"/>
              <a:buChar char="●"/>
            </a:pPr>
            <a:r>
              <a:rPr lang="es" sz="1300">
                <a:latin typeface="Open Sans"/>
                <a:ea typeface="Open Sans"/>
                <a:cs typeface="Open Sans"/>
                <a:sym typeface="Open Sans"/>
              </a:rPr>
              <a:t>Codificación</a:t>
            </a:r>
            <a:endParaRPr sz="1300">
              <a:latin typeface="Open Sans"/>
              <a:ea typeface="Open Sans"/>
              <a:cs typeface="Open Sans"/>
              <a:sym typeface="Open Sans"/>
            </a:endParaRPr>
          </a:p>
          <a:p>
            <a:pPr indent="-311150" lvl="0" marL="457200" rtl="0" algn="l">
              <a:lnSpc>
                <a:spcPct val="150000"/>
              </a:lnSpc>
              <a:spcBef>
                <a:spcPts val="0"/>
              </a:spcBef>
              <a:spcAft>
                <a:spcPts val="0"/>
              </a:spcAft>
              <a:buClr>
                <a:srgbClr val="6AA84F"/>
              </a:buClr>
              <a:buSzPts val="1300"/>
              <a:buFont typeface="Open Sans"/>
              <a:buChar char="●"/>
            </a:pPr>
            <a:r>
              <a:rPr lang="es" sz="1300">
                <a:latin typeface="Open Sans"/>
                <a:ea typeface="Open Sans"/>
                <a:cs typeface="Open Sans"/>
                <a:sym typeface="Open Sans"/>
              </a:rPr>
              <a:t>Control de versiones</a:t>
            </a:r>
            <a:endParaRPr sz="1300">
              <a:latin typeface="Open Sans"/>
              <a:ea typeface="Open Sans"/>
              <a:cs typeface="Open Sans"/>
              <a:sym typeface="Open Sans"/>
            </a:endParaRPr>
          </a:p>
          <a:p>
            <a:pPr indent="-311150" lvl="0" marL="457200" rtl="0" algn="l">
              <a:lnSpc>
                <a:spcPct val="150000"/>
              </a:lnSpc>
              <a:spcBef>
                <a:spcPts val="0"/>
              </a:spcBef>
              <a:spcAft>
                <a:spcPts val="0"/>
              </a:spcAft>
              <a:buClr>
                <a:srgbClr val="6AA84F"/>
              </a:buClr>
              <a:buSzPts val="1300"/>
              <a:buFont typeface="Open Sans"/>
              <a:buChar char="●"/>
            </a:pPr>
            <a:r>
              <a:rPr lang="es" sz="1300">
                <a:latin typeface="Open Sans"/>
                <a:ea typeface="Open Sans"/>
                <a:cs typeface="Open Sans"/>
                <a:sym typeface="Open Sans"/>
              </a:rPr>
              <a:t>Documentación</a:t>
            </a:r>
            <a:endParaRPr sz="1300">
              <a:latin typeface="Open Sans"/>
              <a:ea typeface="Open Sans"/>
              <a:cs typeface="Open Sans"/>
              <a:sym typeface="Open Sans"/>
            </a:endParaRPr>
          </a:p>
          <a:p>
            <a:pPr indent="-311150" lvl="0" marL="457200" rtl="0" algn="l">
              <a:lnSpc>
                <a:spcPct val="150000"/>
              </a:lnSpc>
              <a:spcBef>
                <a:spcPts val="0"/>
              </a:spcBef>
              <a:spcAft>
                <a:spcPts val="0"/>
              </a:spcAft>
              <a:buClr>
                <a:srgbClr val="6AA84F"/>
              </a:buClr>
              <a:buSzPts val="1300"/>
              <a:buFont typeface="Open Sans"/>
              <a:buChar char="●"/>
            </a:pPr>
            <a:r>
              <a:rPr lang="es" sz="1300">
                <a:latin typeface="Open Sans"/>
                <a:ea typeface="Open Sans"/>
                <a:cs typeface="Open Sans"/>
                <a:sym typeface="Open Sans"/>
              </a:rPr>
              <a:t>Pruebas de unidad</a:t>
            </a:r>
            <a:endParaRPr sz="1300">
              <a:latin typeface="Open Sans"/>
              <a:ea typeface="Open Sans"/>
              <a:cs typeface="Open Sans"/>
              <a:sym typeface="Open Sans"/>
            </a:endParaRPr>
          </a:p>
          <a:p>
            <a:pPr indent="-311150" lvl="0" marL="457200" rtl="0" algn="l">
              <a:lnSpc>
                <a:spcPct val="150000"/>
              </a:lnSpc>
              <a:spcBef>
                <a:spcPts val="0"/>
              </a:spcBef>
              <a:spcAft>
                <a:spcPts val="0"/>
              </a:spcAft>
              <a:buClr>
                <a:srgbClr val="6AA84F"/>
              </a:buClr>
              <a:buSzPts val="1300"/>
              <a:buFont typeface="Open Sans"/>
              <a:buChar char="●"/>
            </a:pPr>
            <a:r>
              <a:rPr lang="es" sz="1300">
                <a:latin typeface="Open Sans"/>
                <a:ea typeface="Open Sans"/>
                <a:cs typeface="Open Sans"/>
                <a:sym typeface="Open Sans"/>
              </a:rPr>
              <a:t>Pruebas de integración</a:t>
            </a:r>
            <a:endParaRPr sz="1300">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7"/>
          <p:cNvSpPr txBox="1"/>
          <p:nvPr>
            <p:ph type="title"/>
          </p:nvPr>
        </p:nvSpPr>
        <p:spPr>
          <a:xfrm>
            <a:off x="311700" y="239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6AA84F"/>
                </a:solidFill>
                <a:latin typeface="Montserrat"/>
                <a:ea typeface="Montserrat"/>
                <a:cs typeface="Montserrat"/>
                <a:sym typeface="Montserrat"/>
              </a:rPr>
              <a:t>Herramientas utilizadas</a:t>
            </a:r>
            <a:endParaRPr b="1">
              <a:solidFill>
                <a:srgbClr val="6AA84F"/>
              </a:solidFill>
              <a:latin typeface="Montserrat"/>
              <a:ea typeface="Montserrat"/>
              <a:cs typeface="Montserrat"/>
              <a:sym typeface="Montserrat"/>
            </a:endParaRPr>
          </a:p>
        </p:txBody>
      </p:sp>
      <p:sp>
        <p:nvSpPr>
          <p:cNvPr id="258" name="Google Shape;258;p27"/>
          <p:cNvSpPr txBox="1"/>
          <p:nvPr>
            <p:ph idx="1" type="body"/>
          </p:nvPr>
        </p:nvSpPr>
        <p:spPr>
          <a:xfrm>
            <a:off x="311700" y="1080000"/>
            <a:ext cx="7228800" cy="30645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rgbClr val="6AA84F"/>
              </a:buClr>
              <a:buSzPts val="1600"/>
              <a:buFont typeface="Open Sans"/>
              <a:buChar char="●"/>
            </a:pPr>
            <a:r>
              <a:rPr lang="es" sz="1600">
                <a:latin typeface="Open Sans"/>
                <a:ea typeface="Open Sans"/>
                <a:cs typeface="Open Sans"/>
                <a:sym typeface="Open Sans"/>
              </a:rPr>
              <a:t>Control de versiones: </a:t>
            </a:r>
            <a:r>
              <a:rPr i="1" lang="es" sz="1600">
                <a:latin typeface="Open Sans"/>
                <a:ea typeface="Open Sans"/>
                <a:cs typeface="Open Sans"/>
                <a:sym typeface="Open Sans"/>
              </a:rPr>
              <a:t>GitHub</a:t>
            </a:r>
            <a:endParaRPr i="1" sz="1600">
              <a:latin typeface="Open Sans"/>
              <a:ea typeface="Open Sans"/>
              <a:cs typeface="Open Sans"/>
              <a:sym typeface="Open Sans"/>
            </a:endParaRPr>
          </a:p>
          <a:p>
            <a:pPr indent="-330200" lvl="0" marL="457200" rtl="0" algn="l">
              <a:lnSpc>
                <a:spcPct val="150000"/>
              </a:lnSpc>
              <a:spcBef>
                <a:spcPts val="0"/>
              </a:spcBef>
              <a:spcAft>
                <a:spcPts val="0"/>
              </a:spcAft>
              <a:buClr>
                <a:srgbClr val="6AA84F"/>
              </a:buClr>
              <a:buSzPts val="1600"/>
              <a:buFont typeface="Open Sans"/>
              <a:buChar char="●"/>
            </a:pPr>
            <a:r>
              <a:rPr lang="es" sz="1600">
                <a:latin typeface="Open Sans"/>
                <a:ea typeface="Open Sans"/>
                <a:cs typeface="Open Sans"/>
                <a:sym typeface="Open Sans"/>
              </a:rPr>
              <a:t>Integración continua: </a:t>
            </a:r>
            <a:r>
              <a:rPr i="1" lang="es" sz="1600">
                <a:latin typeface="Open Sans"/>
                <a:ea typeface="Open Sans"/>
                <a:cs typeface="Open Sans"/>
                <a:sym typeface="Open Sans"/>
              </a:rPr>
              <a:t>Travis CI</a:t>
            </a:r>
            <a:endParaRPr i="1" sz="1600">
              <a:latin typeface="Open Sans"/>
              <a:ea typeface="Open Sans"/>
              <a:cs typeface="Open Sans"/>
              <a:sym typeface="Open Sans"/>
            </a:endParaRPr>
          </a:p>
          <a:p>
            <a:pPr indent="-330200" lvl="0" marL="457200" rtl="0" algn="l">
              <a:lnSpc>
                <a:spcPct val="150000"/>
              </a:lnSpc>
              <a:spcBef>
                <a:spcPts val="0"/>
              </a:spcBef>
              <a:spcAft>
                <a:spcPts val="0"/>
              </a:spcAft>
              <a:buClr>
                <a:srgbClr val="6AA84F"/>
              </a:buClr>
              <a:buSzPts val="1600"/>
              <a:buFont typeface="Open Sans"/>
              <a:buChar char="●"/>
            </a:pPr>
            <a:r>
              <a:rPr lang="es" sz="1600">
                <a:latin typeface="Open Sans"/>
                <a:ea typeface="Open Sans"/>
                <a:cs typeface="Open Sans"/>
                <a:sym typeface="Open Sans"/>
              </a:rPr>
              <a:t>Pruebas de unidad: </a:t>
            </a:r>
            <a:r>
              <a:rPr i="1" lang="es" sz="1600">
                <a:latin typeface="Open Sans"/>
                <a:ea typeface="Open Sans"/>
                <a:cs typeface="Open Sans"/>
                <a:sym typeface="Open Sans"/>
              </a:rPr>
              <a:t>pytest</a:t>
            </a:r>
            <a:r>
              <a:rPr lang="es" sz="1600">
                <a:latin typeface="Open Sans"/>
                <a:ea typeface="Open Sans"/>
                <a:cs typeface="Open Sans"/>
                <a:sym typeface="Open Sans"/>
              </a:rPr>
              <a:t> y </a:t>
            </a:r>
            <a:r>
              <a:rPr i="1" lang="es" sz="1600">
                <a:latin typeface="Open Sans"/>
                <a:ea typeface="Open Sans"/>
                <a:cs typeface="Open Sans"/>
                <a:sym typeface="Open Sans"/>
              </a:rPr>
              <a:t>coverage</a:t>
            </a:r>
            <a:endParaRPr i="1" sz="1600">
              <a:latin typeface="Open Sans"/>
              <a:ea typeface="Open Sans"/>
              <a:cs typeface="Open Sans"/>
              <a:sym typeface="Open Sans"/>
            </a:endParaRPr>
          </a:p>
          <a:p>
            <a:pPr indent="-330200" lvl="0" marL="457200" rtl="0" algn="l">
              <a:lnSpc>
                <a:spcPct val="150000"/>
              </a:lnSpc>
              <a:spcBef>
                <a:spcPts val="0"/>
              </a:spcBef>
              <a:spcAft>
                <a:spcPts val="0"/>
              </a:spcAft>
              <a:buClr>
                <a:srgbClr val="6AA84F"/>
              </a:buClr>
              <a:buSzPts val="1600"/>
              <a:buFont typeface="Open Sans"/>
              <a:buChar char="●"/>
            </a:pPr>
            <a:r>
              <a:rPr lang="es" sz="1600">
                <a:latin typeface="Open Sans"/>
                <a:ea typeface="Open Sans"/>
                <a:cs typeface="Open Sans"/>
                <a:sym typeface="Open Sans"/>
              </a:rPr>
              <a:t>Generación de documentación: </a:t>
            </a:r>
            <a:r>
              <a:rPr i="1" lang="es" sz="1600">
                <a:latin typeface="Open Sans"/>
                <a:ea typeface="Open Sans"/>
                <a:cs typeface="Open Sans"/>
                <a:sym typeface="Open Sans"/>
              </a:rPr>
              <a:t>Sphinx</a:t>
            </a:r>
            <a:endParaRPr i="1" sz="1600">
              <a:latin typeface="Open Sans"/>
              <a:ea typeface="Open Sans"/>
              <a:cs typeface="Open Sans"/>
              <a:sym typeface="Open Sans"/>
            </a:endParaRPr>
          </a:p>
          <a:p>
            <a:pPr indent="-330200" lvl="0" marL="457200" rtl="0" algn="l">
              <a:lnSpc>
                <a:spcPct val="150000"/>
              </a:lnSpc>
              <a:spcBef>
                <a:spcPts val="0"/>
              </a:spcBef>
              <a:spcAft>
                <a:spcPts val="0"/>
              </a:spcAft>
              <a:buClr>
                <a:srgbClr val="6AA84F"/>
              </a:buClr>
              <a:buSzPts val="1600"/>
              <a:buFont typeface="Open Sans"/>
              <a:buChar char="●"/>
            </a:pPr>
            <a:r>
              <a:rPr lang="es" sz="1600">
                <a:latin typeface="Open Sans"/>
                <a:ea typeface="Open Sans"/>
                <a:cs typeface="Open Sans"/>
                <a:sym typeface="Open Sans"/>
              </a:rPr>
              <a:t>Documentación pública: Read the Docs</a:t>
            </a:r>
            <a:endParaRPr i="1" sz="1600">
              <a:latin typeface="Open Sans"/>
              <a:ea typeface="Open Sans"/>
              <a:cs typeface="Open Sans"/>
              <a:sym typeface="Open Sans"/>
            </a:endParaRPr>
          </a:p>
          <a:p>
            <a:pPr indent="-330200" lvl="0" marL="457200" rtl="0" algn="l">
              <a:lnSpc>
                <a:spcPct val="150000"/>
              </a:lnSpc>
              <a:spcBef>
                <a:spcPts val="0"/>
              </a:spcBef>
              <a:spcAft>
                <a:spcPts val="0"/>
              </a:spcAft>
              <a:buClr>
                <a:srgbClr val="6AA84F"/>
              </a:buClr>
              <a:buSzPts val="1600"/>
              <a:buFont typeface="Open Sans"/>
              <a:buChar char="●"/>
            </a:pPr>
            <a:r>
              <a:rPr lang="es" sz="1600">
                <a:latin typeface="Open Sans"/>
                <a:ea typeface="Open Sans"/>
                <a:cs typeface="Open Sans"/>
                <a:sym typeface="Open Sans"/>
              </a:rPr>
              <a:t>Guías de estilo y estándares: </a:t>
            </a:r>
            <a:r>
              <a:rPr i="1" lang="es" sz="1600">
                <a:latin typeface="Open Sans"/>
                <a:ea typeface="Open Sans"/>
                <a:cs typeface="Open Sans"/>
                <a:sym typeface="Open Sans"/>
              </a:rPr>
              <a:t>PEP 8</a:t>
            </a:r>
            <a:r>
              <a:rPr lang="es" sz="1600">
                <a:latin typeface="Open Sans"/>
                <a:ea typeface="Open Sans"/>
                <a:cs typeface="Open Sans"/>
                <a:sym typeface="Open Sans"/>
              </a:rPr>
              <a:t> y </a:t>
            </a:r>
            <a:r>
              <a:rPr i="1" lang="es" sz="1600">
                <a:latin typeface="Open Sans"/>
                <a:ea typeface="Open Sans"/>
                <a:cs typeface="Open Sans"/>
                <a:sym typeface="Open Sans"/>
              </a:rPr>
              <a:t>PEP 257</a:t>
            </a:r>
            <a:endParaRPr i="1" sz="1600">
              <a:latin typeface="Open Sans"/>
              <a:ea typeface="Open Sans"/>
              <a:cs typeface="Open Sans"/>
              <a:sym typeface="Open Sans"/>
            </a:endParaRPr>
          </a:p>
          <a:p>
            <a:pPr indent="-330200" lvl="0" marL="457200" rtl="0" algn="l">
              <a:lnSpc>
                <a:spcPct val="150000"/>
              </a:lnSpc>
              <a:spcBef>
                <a:spcPts val="0"/>
              </a:spcBef>
              <a:spcAft>
                <a:spcPts val="0"/>
              </a:spcAft>
              <a:buClr>
                <a:srgbClr val="6AA84F"/>
              </a:buClr>
              <a:buSzPts val="1600"/>
              <a:buFont typeface="Open Sans"/>
              <a:buChar char="●"/>
            </a:pPr>
            <a:r>
              <a:rPr lang="es" sz="1600">
                <a:latin typeface="Open Sans"/>
                <a:ea typeface="Open Sans"/>
                <a:cs typeface="Open Sans"/>
                <a:sym typeface="Open Sans"/>
              </a:rPr>
              <a:t>Estilo de </a:t>
            </a:r>
            <a:r>
              <a:rPr i="1" lang="es" sz="1600">
                <a:latin typeface="Open Sans"/>
                <a:ea typeface="Open Sans"/>
                <a:cs typeface="Open Sans"/>
                <a:sym typeface="Open Sans"/>
              </a:rPr>
              <a:t>SciKits</a:t>
            </a:r>
            <a:r>
              <a:rPr lang="es" sz="1600">
                <a:latin typeface="Open Sans"/>
                <a:ea typeface="Open Sans"/>
                <a:cs typeface="Open Sans"/>
                <a:sym typeface="Open Sans"/>
              </a:rPr>
              <a:t> de SciPy licenciados por la </a:t>
            </a:r>
            <a:r>
              <a:rPr i="1" lang="es" sz="1600">
                <a:latin typeface="Open Sans"/>
                <a:ea typeface="Open Sans"/>
                <a:cs typeface="Open Sans"/>
                <a:sym typeface="Open Sans"/>
              </a:rPr>
              <a:t>Open Source Initiative</a:t>
            </a:r>
            <a:r>
              <a:rPr lang="es" sz="1600">
                <a:latin typeface="Open Sans"/>
                <a:ea typeface="Open Sans"/>
                <a:cs typeface="Open Sans"/>
                <a:sym typeface="Open Sans"/>
              </a:rPr>
              <a:t> (</a:t>
            </a:r>
            <a:r>
              <a:rPr i="1" lang="es" sz="1600">
                <a:latin typeface="Open Sans"/>
                <a:ea typeface="Open Sans"/>
                <a:cs typeface="Open Sans"/>
                <a:sym typeface="Open Sans"/>
              </a:rPr>
              <a:t>OSI</a:t>
            </a:r>
            <a:r>
              <a:rPr lang="es" sz="1600">
                <a:latin typeface="Open Sans"/>
                <a:ea typeface="Open Sans"/>
                <a:cs typeface="Open Sans"/>
                <a:sym typeface="Open Sans"/>
              </a:rPr>
              <a:t>).</a:t>
            </a:r>
            <a:endParaRPr sz="1600">
              <a:latin typeface="Open Sans"/>
              <a:ea typeface="Open Sans"/>
              <a:cs typeface="Open Sans"/>
              <a:sym typeface="Open Sans"/>
            </a:endParaRPr>
          </a:p>
        </p:txBody>
      </p:sp>
      <p:sp>
        <p:nvSpPr>
          <p:cNvPr id="259" name="Google Shape;259;p27"/>
          <p:cNvSpPr/>
          <p:nvPr/>
        </p:nvSpPr>
        <p:spPr>
          <a:xfrm rot="5400000">
            <a:off x="4545000" y="-34325"/>
            <a:ext cx="54000" cy="9144000"/>
          </a:xfrm>
          <a:prstGeom prst="rect">
            <a:avLst/>
          </a:prstGeom>
          <a:solidFill>
            <a:srgbClr val="9ED9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7"/>
          <p:cNvSpPr/>
          <p:nvPr/>
        </p:nvSpPr>
        <p:spPr>
          <a:xfrm rot="5400000">
            <a:off x="4545000" y="19663"/>
            <a:ext cx="54000" cy="91440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7"/>
          <p:cNvSpPr txBox="1"/>
          <p:nvPr/>
        </p:nvSpPr>
        <p:spPr>
          <a:xfrm>
            <a:off x="6071925" y="4630225"/>
            <a:ext cx="2774400" cy="45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6AA84F"/>
                </a:solidFill>
                <a:latin typeface="Open Sans"/>
                <a:ea typeface="Open Sans"/>
                <a:cs typeface="Open Sans"/>
                <a:sym typeface="Open Sans"/>
              </a:rPr>
              <a:t>Alejandro Santorum Varela</a:t>
            </a:r>
            <a:endParaRPr sz="1000">
              <a:solidFill>
                <a:srgbClr val="6AA84F"/>
              </a:solidFill>
              <a:latin typeface="Open Sans"/>
              <a:ea typeface="Open Sans"/>
              <a:cs typeface="Open Sans"/>
              <a:sym typeface="Open Sans"/>
            </a:endParaRPr>
          </a:p>
          <a:p>
            <a:pPr indent="0" lvl="0" marL="0" rtl="0" algn="ctr">
              <a:spcBef>
                <a:spcPts val="0"/>
              </a:spcBef>
              <a:spcAft>
                <a:spcPts val="0"/>
              </a:spcAft>
              <a:buNone/>
            </a:pPr>
            <a:r>
              <a:rPr lang="es" sz="1000">
                <a:solidFill>
                  <a:srgbClr val="666666"/>
                </a:solidFill>
                <a:latin typeface="Open Sans"/>
                <a:ea typeface="Open Sans"/>
                <a:cs typeface="Open Sans"/>
                <a:sym typeface="Open Sans"/>
              </a:rPr>
              <a:t>alejandro.santorum@estudiante.uam.es</a:t>
            </a:r>
            <a:endParaRPr sz="1000">
              <a:solidFill>
                <a:srgbClr val="6AA84F"/>
              </a:solidFill>
              <a:latin typeface="Open Sans"/>
              <a:ea typeface="Open Sans"/>
              <a:cs typeface="Open Sans"/>
              <a:sym typeface="Open Sans"/>
            </a:endParaRPr>
          </a:p>
        </p:txBody>
      </p:sp>
      <p:pic>
        <p:nvPicPr>
          <p:cNvPr id="262" name="Google Shape;262;p27"/>
          <p:cNvPicPr preferRelativeResize="0"/>
          <p:nvPr/>
        </p:nvPicPr>
        <p:blipFill>
          <a:blip r:embed="rId3">
            <a:alphaModFix/>
          </a:blip>
          <a:stretch>
            <a:fillRect/>
          </a:stretch>
        </p:blipFill>
        <p:spPr>
          <a:xfrm>
            <a:off x="184225" y="4663225"/>
            <a:ext cx="2293123" cy="393599"/>
          </a:xfrm>
          <a:prstGeom prst="rect">
            <a:avLst/>
          </a:prstGeom>
          <a:noFill/>
          <a:ln>
            <a:noFill/>
          </a:ln>
        </p:spPr>
      </p:pic>
      <p:sp>
        <p:nvSpPr>
          <p:cNvPr id="263" name="Google Shape;263;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264" name="Google Shape;264;p27"/>
          <p:cNvSpPr txBox="1"/>
          <p:nvPr/>
        </p:nvSpPr>
        <p:spPr>
          <a:xfrm>
            <a:off x="8846300" y="4717350"/>
            <a:ext cx="346200" cy="2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800">
                <a:solidFill>
                  <a:srgbClr val="595959"/>
                </a:solidFill>
                <a:latin typeface="Open Sans"/>
                <a:ea typeface="Open Sans"/>
                <a:cs typeface="Open Sans"/>
                <a:sym typeface="Open Sans"/>
              </a:rPr>
              <a:t>/17</a:t>
            </a:r>
            <a:endParaRPr sz="800">
              <a:solidFill>
                <a:srgbClr val="595959"/>
              </a:solidFill>
              <a:latin typeface="Open Sans"/>
              <a:ea typeface="Open Sans"/>
              <a:cs typeface="Open Sans"/>
              <a:sym typeface="Open Sans"/>
            </a:endParaRPr>
          </a:p>
        </p:txBody>
      </p:sp>
      <p:sp>
        <p:nvSpPr>
          <p:cNvPr id="265" name="Google Shape;265;p27"/>
          <p:cNvSpPr txBox="1"/>
          <p:nvPr/>
        </p:nvSpPr>
        <p:spPr>
          <a:xfrm>
            <a:off x="3329100" y="4630225"/>
            <a:ext cx="2485800" cy="45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sz="1000">
                <a:solidFill>
                  <a:srgbClr val="666666"/>
                </a:solidFill>
                <a:latin typeface="Open Sans"/>
                <a:ea typeface="Open Sans"/>
                <a:cs typeface="Open Sans"/>
                <a:sym typeface="Open Sans"/>
              </a:rPr>
              <a:t>Proyecto de Fin de Grado</a:t>
            </a:r>
            <a:endParaRPr b="1" sz="1000">
              <a:solidFill>
                <a:srgbClr val="666666"/>
              </a:solidFill>
              <a:latin typeface="Open Sans"/>
              <a:ea typeface="Open Sans"/>
              <a:cs typeface="Open Sans"/>
              <a:sym typeface="Open Sans"/>
            </a:endParaRPr>
          </a:p>
          <a:p>
            <a:pPr indent="0" lvl="0" marL="0" rtl="0" algn="ctr">
              <a:spcBef>
                <a:spcPts val="0"/>
              </a:spcBef>
              <a:spcAft>
                <a:spcPts val="0"/>
              </a:spcAft>
              <a:buClr>
                <a:schemeClr val="dk1"/>
              </a:buClr>
              <a:buSzPts val="1100"/>
              <a:buFont typeface="Arial"/>
              <a:buNone/>
            </a:pPr>
            <a:r>
              <a:rPr b="1" lang="es" sz="1000">
                <a:solidFill>
                  <a:srgbClr val="666666"/>
                </a:solidFill>
                <a:latin typeface="Open Sans"/>
                <a:ea typeface="Open Sans"/>
                <a:cs typeface="Open Sans"/>
                <a:sym typeface="Open Sans"/>
              </a:rPr>
              <a:t>2020-2021</a:t>
            </a:r>
            <a:endParaRPr b="1" sz="1000">
              <a:solidFill>
                <a:srgbClr val="666666"/>
              </a:solidFill>
              <a:latin typeface="Open Sans"/>
              <a:ea typeface="Open Sans"/>
              <a:cs typeface="Open Sans"/>
              <a:sym typeface="Open Sans"/>
            </a:endParaRPr>
          </a:p>
        </p:txBody>
      </p:sp>
      <p:pic>
        <p:nvPicPr>
          <p:cNvPr id="266" name="Google Shape;266;p27"/>
          <p:cNvPicPr preferRelativeResize="0"/>
          <p:nvPr/>
        </p:nvPicPr>
        <p:blipFill>
          <a:blip r:embed="rId4">
            <a:alphaModFix/>
          </a:blip>
          <a:stretch>
            <a:fillRect/>
          </a:stretch>
        </p:blipFill>
        <p:spPr>
          <a:xfrm>
            <a:off x="5398775" y="500575"/>
            <a:ext cx="1080001" cy="1080001"/>
          </a:xfrm>
          <a:prstGeom prst="rect">
            <a:avLst/>
          </a:prstGeom>
          <a:noFill/>
          <a:ln>
            <a:noFill/>
          </a:ln>
        </p:spPr>
      </p:pic>
      <p:pic>
        <p:nvPicPr>
          <p:cNvPr id="267" name="Google Shape;267;p27"/>
          <p:cNvPicPr preferRelativeResize="0"/>
          <p:nvPr/>
        </p:nvPicPr>
        <p:blipFill>
          <a:blip r:embed="rId5">
            <a:alphaModFix/>
          </a:blip>
          <a:stretch>
            <a:fillRect/>
          </a:stretch>
        </p:blipFill>
        <p:spPr>
          <a:xfrm>
            <a:off x="7610000" y="579438"/>
            <a:ext cx="1050125" cy="1001125"/>
          </a:xfrm>
          <a:prstGeom prst="rect">
            <a:avLst/>
          </a:prstGeom>
          <a:noFill/>
          <a:ln>
            <a:noFill/>
          </a:ln>
        </p:spPr>
      </p:pic>
      <p:pic>
        <p:nvPicPr>
          <p:cNvPr id="268" name="Google Shape;268;p27"/>
          <p:cNvPicPr preferRelativeResize="0"/>
          <p:nvPr/>
        </p:nvPicPr>
        <p:blipFill>
          <a:blip r:embed="rId6">
            <a:alphaModFix/>
          </a:blip>
          <a:stretch>
            <a:fillRect/>
          </a:stretch>
        </p:blipFill>
        <p:spPr>
          <a:xfrm>
            <a:off x="5258950" y="1668175"/>
            <a:ext cx="3702900" cy="647150"/>
          </a:xfrm>
          <a:prstGeom prst="rect">
            <a:avLst/>
          </a:prstGeom>
          <a:noFill/>
          <a:ln>
            <a:noFill/>
          </a:ln>
        </p:spPr>
      </p:pic>
      <p:pic>
        <p:nvPicPr>
          <p:cNvPr id="269" name="Google Shape;269;p27"/>
          <p:cNvPicPr preferRelativeResize="0"/>
          <p:nvPr/>
        </p:nvPicPr>
        <p:blipFill>
          <a:blip r:embed="rId7">
            <a:alphaModFix/>
          </a:blip>
          <a:stretch>
            <a:fillRect/>
          </a:stretch>
        </p:blipFill>
        <p:spPr>
          <a:xfrm>
            <a:off x="5963838" y="2480367"/>
            <a:ext cx="2293124" cy="717941"/>
          </a:xfrm>
          <a:prstGeom prst="rect">
            <a:avLst/>
          </a:prstGeom>
          <a:noFill/>
          <a:ln>
            <a:noFill/>
          </a:ln>
        </p:spPr>
      </p:pic>
      <p:pic>
        <p:nvPicPr>
          <p:cNvPr id="270" name="Google Shape;270;p27"/>
          <p:cNvPicPr preferRelativeResize="0"/>
          <p:nvPr/>
        </p:nvPicPr>
        <p:blipFill>
          <a:blip r:embed="rId8">
            <a:alphaModFix/>
          </a:blip>
          <a:stretch>
            <a:fillRect/>
          </a:stretch>
        </p:blipFill>
        <p:spPr>
          <a:xfrm>
            <a:off x="7595065" y="3300000"/>
            <a:ext cx="1080000" cy="102627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8"/>
          <p:cNvSpPr txBox="1"/>
          <p:nvPr>
            <p:ph type="title"/>
          </p:nvPr>
        </p:nvSpPr>
        <p:spPr>
          <a:xfrm>
            <a:off x="2673450" y="1463625"/>
            <a:ext cx="3797100" cy="15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sz="8600">
                <a:solidFill>
                  <a:srgbClr val="6AA84F"/>
                </a:solidFill>
                <a:latin typeface="Montserrat"/>
                <a:ea typeface="Montserrat"/>
                <a:cs typeface="Montserrat"/>
                <a:sym typeface="Montserrat"/>
              </a:rPr>
              <a:t>DEMO</a:t>
            </a:r>
            <a:endParaRPr b="1" sz="8600">
              <a:solidFill>
                <a:srgbClr val="6AA84F"/>
              </a:solidFill>
              <a:latin typeface="Montserrat"/>
              <a:ea typeface="Montserrat"/>
              <a:cs typeface="Montserrat"/>
              <a:sym typeface="Montserrat"/>
            </a:endParaRPr>
          </a:p>
        </p:txBody>
      </p:sp>
      <p:sp>
        <p:nvSpPr>
          <p:cNvPr id="276" name="Google Shape;276;p28"/>
          <p:cNvSpPr/>
          <p:nvPr/>
        </p:nvSpPr>
        <p:spPr>
          <a:xfrm rot="5400000">
            <a:off x="4545000" y="-34325"/>
            <a:ext cx="54000" cy="9144000"/>
          </a:xfrm>
          <a:prstGeom prst="rect">
            <a:avLst/>
          </a:prstGeom>
          <a:solidFill>
            <a:srgbClr val="9ED9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8"/>
          <p:cNvSpPr/>
          <p:nvPr/>
        </p:nvSpPr>
        <p:spPr>
          <a:xfrm rot="5400000">
            <a:off x="4545000" y="19663"/>
            <a:ext cx="54000" cy="91440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8"/>
          <p:cNvSpPr txBox="1"/>
          <p:nvPr/>
        </p:nvSpPr>
        <p:spPr>
          <a:xfrm>
            <a:off x="6071925" y="4630225"/>
            <a:ext cx="2774400" cy="45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6AA84F"/>
                </a:solidFill>
                <a:latin typeface="Open Sans"/>
                <a:ea typeface="Open Sans"/>
                <a:cs typeface="Open Sans"/>
                <a:sym typeface="Open Sans"/>
              </a:rPr>
              <a:t>Alejandro Santorum Varela</a:t>
            </a:r>
            <a:endParaRPr sz="1000">
              <a:solidFill>
                <a:srgbClr val="6AA84F"/>
              </a:solidFill>
              <a:latin typeface="Open Sans"/>
              <a:ea typeface="Open Sans"/>
              <a:cs typeface="Open Sans"/>
              <a:sym typeface="Open Sans"/>
            </a:endParaRPr>
          </a:p>
          <a:p>
            <a:pPr indent="0" lvl="0" marL="0" rtl="0" algn="ctr">
              <a:spcBef>
                <a:spcPts val="0"/>
              </a:spcBef>
              <a:spcAft>
                <a:spcPts val="0"/>
              </a:spcAft>
              <a:buNone/>
            </a:pPr>
            <a:r>
              <a:rPr lang="es" sz="1000">
                <a:solidFill>
                  <a:srgbClr val="666666"/>
                </a:solidFill>
                <a:latin typeface="Open Sans"/>
                <a:ea typeface="Open Sans"/>
                <a:cs typeface="Open Sans"/>
                <a:sym typeface="Open Sans"/>
              </a:rPr>
              <a:t>alejandro.santorum@estudiante.uam.es</a:t>
            </a:r>
            <a:endParaRPr sz="1000">
              <a:solidFill>
                <a:srgbClr val="6AA84F"/>
              </a:solidFill>
              <a:latin typeface="Open Sans"/>
              <a:ea typeface="Open Sans"/>
              <a:cs typeface="Open Sans"/>
              <a:sym typeface="Open Sans"/>
            </a:endParaRPr>
          </a:p>
        </p:txBody>
      </p:sp>
      <p:pic>
        <p:nvPicPr>
          <p:cNvPr id="279" name="Google Shape;279;p28"/>
          <p:cNvPicPr preferRelativeResize="0"/>
          <p:nvPr/>
        </p:nvPicPr>
        <p:blipFill>
          <a:blip r:embed="rId3">
            <a:alphaModFix/>
          </a:blip>
          <a:stretch>
            <a:fillRect/>
          </a:stretch>
        </p:blipFill>
        <p:spPr>
          <a:xfrm>
            <a:off x="184225" y="4663225"/>
            <a:ext cx="2293123" cy="393599"/>
          </a:xfrm>
          <a:prstGeom prst="rect">
            <a:avLst/>
          </a:prstGeom>
          <a:noFill/>
          <a:ln>
            <a:noFill/>
          </a:ln>
        </p:spPr>
      </p:pic>
      <p:sp>
        <p:nvSpPr>
          <p:cNvPr id="280" name="Google Shape;280;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281" name="Google Shape;281;p28"/>
          <p:cNvSpPr txBox="1"/>
          <p:nvPr/>
        </p:nvSpPr>
        <p:spPr>
          <a:xfrm>
            <a:off x="8846300" y="4717350"/>
            <a:ext cx="346200" cy="2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800">
                <a:solidFill>
                  <a:srgbClr val="595959"/>
                </a:solidFill>
                <a:latin typeface="Open Sans"/>
                <a:ea typeface="Open Sans"/>
                <a:cs typeface="Open Sans"/>
                <a:sym typeface="Open Sans"/>
              </a:rPr>
              <a:t>/17</a:t>
            </a:r>
            <a:endParaRPr sz="800">
              <a:solidFill>
                <a:srgbClr val="595959"/>
              </a:solidFill>
              <a:latin typeface="Open Sans"/>
              <a:ea typeface="Open Sans"/>
              <a:cs typeface="Open Sans"/>
              <a:sym typeface="Open Sans"/>
            </a:endParaRPr>
          </a:p>
        </p:txBody>
      </p:sp>
      <p:sp>
        <p:nvSpPr>
          <p:cNvPr id="282" name="Google Shape;282;p28"/>
          <p:cNvSpPr txBox="1"/>
          <p:nvPr/>
        </p:nvSpPr>
        <p:spPr>
          <a:xfrm>
            <a:off x="3329100" y="4630225"/>
            <a:ext cx="2485800" cy="45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sz="1000">
                <a:solidFill>
                  <a:srgbClr val="666666"/>
                </a:solidFill>
                <a:latin typeface="Open Sans"/>
                <a:ea typeface="Open Sans"/>
                <a:cs typeface="Open Sans"/>
                <a:sym typeface="Open Sans"/>
              </a:rPr>
              <a:t>Proyecto de Fin de Grado</a:t>
            </a:r>
            <a:endParaRPr b="1" sz="1000">
              <a:solidFill>
                <a:srgbClr val="666666"/>
              </a:solidFill>
              <a:latin typeface="Open Sans"/>
              <a:ea typeface="Open Sans"/>
              <a:cs typeface="Open Sans"/>
              <a:sym typeface="Open Sans"/>
            </a:endParaRPr>
          </a:p>
          <a:p>
            <a:pPr indent="0" lvl="0" marL="0" rtl="0" algn="ctr">
              <a:spcBef>
                <a:spcPts val="0"/>
              </a:spcBef>
              <a:spcAft>
                <a:spcPts val="0"/>
              </a:spcAft>
              <a:buClr>
                <a:schemeClr val="dk1"/>
              </a:buClr>
              <a:buSzPts val="1100"/>
              <a:buFont typeface="Arial"/>
              <a:buNone/>
            </a:pPr>
            <a:r>
              <a:rPr b="1" lang="es" sz="1000">
                <a:solidFill>
                  <a:srgbClr val="666666"/>
                </a:solidFill>
                <a:latin typeface="Open Sans"/>
                <a:ea typeface="Open Sans"/>
                <a:cs typeface="Open Sans"/>
                <a:sym typeface="Open Sans"/>
              </a:rPr>
              <a:t>2020-2021</a:t>
            </a:r>
            <a:endParaRPr b="1" sz="1000">
              <a:solidFill>
                <a:srgbClr val="666666"/>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9"/>
          <p:cNvSpPr txBox="1"/>
          <p:nvPr>
            <p:ph type="title"/>
          </p:nvPr>
        </p:nvSpPr>
        <p:spPr>
          <a:xfrm>
            <a:off x="311700" y="239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6AA84F"/>
                </a:solidFill>
                <a:latin typeface="Montserrat"/>
                <a:ea typeface="Montserrat"/>
                <a:cs typeface="Montserrat"/>
                <a:sym typeface="Montserrat"/>
              </a:rPr>
              <a:t>Conclusiones y trabajo futuro</a:t>
            </a:r>
            <a:endParaRPr b="1">
              <a:solidFill>
                <a:srgbClr val="6AA84F"/>
              </a:solidFill>
              <a:latin typeface="Montserrat"/>
              <a:ea typeface="Montserrat"/>
              <a:cs typeface="Montserrat"/>
              <a:sym typeface="Montserrat"/>
            </a:endParaRPr>
          </a:p>
        </p:txBody>
      </p:sp>
      <p:sp>
        <p:nvSpPr>
          <p:cNvPr id="288" name="Google Shape;288;p29"/>
          <p:cNvSpPr txBox="1"/>
          <p:nvPr>
            <p:ph idx="1" type="body"/>
          </p:nvPr>
        </p:nvSpPr>
        <p:spPr>
          <a:xfrm>
            <a:off x="311700" y="926638"/>
            <a:ext cx="8520600" cy="36219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Clr>
                <a:srgbClr val="6AA84F"/>
              </a:buClr>
              <a:buSzPts val="1500"/>
              <a:buFont typeface="Open Sans"/>
              <a:buChar char="●"/>
            </a:pPr>
            <a:r>
              <a:rPr lang="es" sz="1500">
                <a:latin typeface="Open Sans"/>
                <a:ea typeface="Open Sans"/>
                <a:cs typeface="Open Sans"/>
                <a:sym typeface="Open Sans"/>
              </a:rPr>
              <a:t>Librería desarrollada siguiendo el estilo </a:t>
            </a:r>
            <a:r>
              <a:rPr b="1" i="1" lang="es" sz="1500">
                <a:latin typeface="Open Sans"/>
                <a:ea typeface="Open Sans"/>
                <a:cs typeface="Open Sans"/>
                <a:sym typeface="Open Sans"/>
              </a:rPr>
              <a:t>SciKits</a:t>
            </a:r>
            <a:r>
              <a:rPr lang="es" sz="1500">
                <a:latin typeface="Open Sans"/>
                <a:ea typeface="Open Sans"/>
                <a:cs typeface="Open Sans"/>
                <a:sym typeface="Open Sans"/>
              </a:rPr>
              <a:t> de </a:t>
            </a:r>
            <a:r>
              <a:rPr i="1" lang="es" sz="1500">
                <a:latin typeface="Open Sans"/>
                <a:ea typeface="Open Sans"/>
                <a:cs typeface="Open Sans"/>
                <a:sym typeface="Open Sans"/>
              </a:rPr>
              <a:t>SciPy</a:t>
            </a:r>
            <a:r>
              <a:rPr lang="es" sz="1500">
                <a:latin typeface="Open Sans"/>
                <a:ea typeface="Open Sans"/>
                <a:cs typeface="Open Sans"/>
                <a:sym typeface="Open Sans"/>
              </a:rPr>
              <a:t>, licenciado por la </a:t>
            </a:r>
            <a:r>
              <a:rPr b="1" lang="es" sz="1500">
                <a:latin typeface="Open Sans"/>
                <a:ea typeface="Open Sans"/>
                <a:cs typeface="Open Sans"/>
                <a:sym typeface="Open Sans"/>
              </a:rPr>
              <a:t>OSI</a:t>
            </a:r>
            <a:r>
              <a:rPr lang="es" sz="1500">
                <a:latin typeface="Open Sans"/>
                <a:ea typeface="Open Sans"/>
                <a:cs typeface="Open Sans"/>
                <a:sym typeface="Open Sans"/>
              </a:rPr>
              <a:t>. </a:t>
            </a:r>
            <a:endParaRPr sz="1500">
              <a:latin typeface="Open Sans"/>
              <a:ea typeface="Open Sans"/>
              <a:cs typeface="Open Sans"/>
              <a:sym typeface="Open Sans"/>
            </a:endParaRPr>
          </a:p>
          <a:p>
            <a:pPr indent="-323850" lvl="0" marL="457200" rtl="0" algn="l">
              <a:lnSpc>
                <a:spcPct val="150000"/>
              </a:lnSpc>
              <a:spcBef>
                <a:spcPts val="0"/>
              </a:spcBef>
              <a:spcAft>
                <a:spcPts val="0"/>
              </a:spcAft>
              <a:buClr>
                <a:srgbClr val="6AA84F"/>
              </a:buClr>
              <a:buSzPts val="1500"/>
              <a:buFont typeface="Open Sans"/>
              <a:buChar char="●"/>
            </a:pPr>
            <a:r>
              <a:rPr lang="es" sz="1500">
                <a:latin typeface="Open Sans"/>
                <a:ea typeface="Open Sans"/>
                <a:cs typeface="Open Sans"/>
                <a:sym typeface="Open Sans"/>
              </a:rPr>
              <a:t>Paquete </a:t>
            </a:r>
            <a:r>
              <a:rPr b="1" lang="es" sz="1500">
                <a:latin typeface="Open Sans"/>
                <a:ea typeface="Open Sans"/>
                <a:cs typeface="Open Sans"/>
                <a:sym typeface="Open Sans"/>
              </a:rPr>
              <a:t>scikit-rmt</a:t>
            </a:r>
            <a:r>
              <a:rPr lang="es" sz="1500">
                <a:latin typeface="Open Sans"/>
                <a:ea typeface="Open Sans"/>
                <a:cs typeface="Open Sans"/>
                <a:sym typeface="Open Sans"/>
              </a:rPr>
              <a:t> publicado en el índice de paquetes de Python </a:t>
            </a:r>
            <a:r>
              <a:rPr i="1" lang="es" sz="1500">
                <a:latin typeface="Open Sans"/>
                <a:ea typeface="Open Sans"/>
                <a:cs typeface="Open Sans"/>
                <a:sym typeface="Open Sans"/>
              </a:rPr>
              <a:t>PyPI</a:t>
            </a:r>
            <a:r>
              <a:rPr lang="es" sz="1500">
                <a:latin typeface="Open Sans"/>
                <a:ea typeface="Open Sans"/>
                <a:cs typeface="Open Sans"/>
                <a:sym typeface="Open Sans"/>
              </a:rPr>
              <a:t>:</a:t>
            </a:r>
            <a:endParaRPr sz="1500">
              <a:latin typeface="Open Sans"/>
              <a:ea typeface="Open Sans"/>
              <a:cs typeface="Open Sans"/>
              <a:sym typeface="Open Sans"/>
            </a:endParaRPr>
          </a:p>
          <a:p>
            <a:pPr indent="0" lvl="0" marL="914400" rtl="0" algn="l">
              <a:lnSpc>
                <a:spcPct val="150000"/>
              </a:lnSpc>
              <a:spcBef>
                <a:spcPts val="0"/>
              </a:spcBef>
              <a:spcAft>
                <a:spcPts val="0"/>
              </a:spcAft>
              <a:buNone/>
            </a:pPr>
            <a:r>
              <a:rPr lang="es" sz="1500" u="sng">
                <a:solidFill>
                  <a:schemeClr val="hlink"/>
                </a:solidFill>
                <a:latin typeface="Montserrat"/>
                <a:ea typeface="Montserrat"/>
                <a:cs typeface="Montserrat"/>
                <a:sym typeface="Montserrat"/>
                <a:hlinkClick r:id="rId3"/>
              </a:rPr>
              <a:t>scikit-rmt: Random Matrix Theory Python package</a:t>
            </a:r>
            <a:endParaRPr sz="1500">
              <a:latin typeface="Montserrat"/>
              <a:ea typeface="Montserrat"/>
              <a:cs typeface="Montserrat"/>
              <a:sym typeface="Montserrat"/>
            </a:endParaRPr>
          </a:p>
          <a:p>
            <a:pPr indent="-323850" lvl="0" marL="457200" rtl="0" algn="l">
              <a:lnSpc>
                <a:spcPct val="150000"/>
              </a:lnSpc>
              <a:spcBef>
                <a:spcPts val="1600"/>
              </a:spcBef>
              <a:spcAft>
                <a:spcPts val="0"/>
              </a:spcAft>
              <a:buClr>
                <a:srgbClr val="6AA84F"/>
              </a:buClr>
              <a:buSzPts val="1500"/>
              <a:buFont typeface="Montserrat"/>
              <a:buChar char="●"/>
            </a:pPr>
            <a:r>
              <a:rPr b="1" lang="es" sz="1500">
                <a:latin typeface="Montserrat"/>
                <a:ea typeface="Montserrat"/>
                <a:cs typeface="Montserrat"/>
                <a:sym typeface="Montserrat"/>
              </a:rPr>
              <a:t>Documentación autogenerada</a:t>
            </a:r>
            <a:r>
              <a:rPr lang="es" sz="1500">
                <a:latin typeface="Montserrat"/>
                <a:ea typeface="Montserrat"/>
                <a:cs typeface="Montserrat"/>
                <a:sym typeface="Montserrat"/>
              </a:rPr>
              <a:t> publicada en Read the Docs: </a:t>
            </a:r>
            <a:endParaRPr sz="1500">
              <a:latin typeface="Montserrat"/>
              <a:ea typeface="Montserrat"/>
              <a:cs typeface="Montserrat"/>
              <a:sym typeface="Montserrat"/>
            </a:endParaRPr>
          </a:p>
          <a:p>
            <a:pPr indent="0" lvl="0" marL="914400" rtl="0" algn="l">
              <a:lnSpc>
                <a:spcPct val="150000"/>
              </a:lnSpc>
              <a:spcBef>
                <a:spcPts val="0"/>
              </a:spcBef>
              <a:spcAft>
                <a:spcPts val="0"/>
              </a:spcAft>
              <a:buNone/>
            </a:pPr>
            <a:r>
              <a:rPr lang="es" sz="1500" u="sng">
                <a:solidFill>
                  <a:schemeClr val="hlink"/>
                </a:solidFill>
                <a:latin typeface="Montserrat"/>
                <a:ea typeface="Montserrat"/>
                <a:cs typeface="Montserrat"/>
                <a:sym typeface="Montserrat"/>
                <a:hlinkClick r:id="rId4"/>
              </a:rPr>
              <a:t>scikit-rmt documentation:Random Matrix Theory library</a:t>
            </a:r>
            <a:endParaRPr sz="1500">
              <a:latin typeface="Montserrat"/>
              <a:ea typeface="Montserrat"/>
              <a:cs typeface="Montserrat"/>
              <a:sym typeface="Montserrat"/>
            </a:endParaRPr>
          </a:p>
          <a:p>
            <a:pPr indent="-323850" lvl="0" marL="457200" rtl="0" algn="l">
              <a:lnSpc>
                <a:spcPct val="150000"/>
              </a:lnSpc>
              <a:spcBef>
                <a:spcPts val="1600"/>
              </a:spcBef>
              <a:spcAft>
                <a:spcPts val="0"/>
              </a:spcAft>
              <a:buClr>
                <a:srgbClr val="6AA84F"/>
              </a:buClr>
              <a:buSzPts val="1500"/>
              <a:buFont typeface="Montserrat"/>
              <a:buChar char="●"/>
            </a:pPr>
            <a:r>
              <a:rPr b="1" lang="es" sz="1500">
                <a:latin typeface="Montserrat"/>
                <a:ea typeface="Montserrat"/>
                <a:cs typeface="Montserrat"/>
                <a:sym typeface="Montserrat"/>
              </a:rPr>
              <a:t>Ampliable</a:t>
            </a:r>
            <a:r>
              <a:rPr lang="es" sz="1500">
                <a:latin typeface="Montserrat"/>
                <a:ea typeface="Montserrat"/>
                <a:cs typeface="Montserrat"/>
                <a:sym typeface="Montserrat"/>
              </a:rPr>
              <a:t>:</a:t>
            </a:r>
            <a:endParaRPr sz="1500">
              <a:latin typeface="Montserrat"/>
              <a:ea typeface="Montserrat"/>
              <a:cs typeface="Montserrat"/>
              <a:sym typeface="Montserrat"/>
            </a:endParaRPr>
          </a:p>
          <a:p>
            <a:pPr indent="-323850" lvl="1" marL="914400" rtl="0" algn="l">
              <a:lnSpc>
                <a:spcPct val="150000"/>
              </a:lnSpc>
              <a:spcBef>
                <a:spcPts val="0"/>
              </a:spcBef>
              <a:spcAft>
                <a:spcPts val="0"/>
              </a:spcAft>
              <a:buSzPts val="1500"/>
              <a:buFont typeface="Montserrat"/>
              <a:buChar char="○"/>
            </a:pPr>
            <a:r>
              <a:rPr lang="es" sz="1500">
                <a:latin typeface="Montserrat"/>
                <a:ea typeface="Montserrat"/>
                <a:cs typeface="Montserrat"/>
                <a:sym typeface="Montserrat"/>
              </a:rPr>
              <a:t>Soporte de más </a:t>
            </a:r>
            <a:r>
              <a:rPr i="1" lang="es" sz="1500">
                <a:latin typeface="Montserrat"/>
                <a:ea typeface="Montserrat"/>
                <a:cs typeface="Montserrat"/>
                <a:sym typeface="Montserrat"/>
              </a:rPr>
              <a:t>ensembles</a:t>
            </a:r>
            <a:r>
              <a:rPr lang="es" sz="1500">
                <a:latin typeface="Montserrat"/>
                <a:ea typeface="Montserrat"/>
                <a:cs typeface="Montserrat"/>
                <a:sym typeface="Montserrat"/>
              </a:rPr>
              <a:t>: Calogero-Moser o Ruijsenaars-Schneider</a:t>
            </a:r>
            <a:endParaRPr sz="1500">
              <a:latin typeface="Montserrat"/>
              <a:ea typeface="Montserrat"/>
              <a:cs typeface="Montserrat"/>
              <a:sym typeface="Montserrat"/>
            </a:endParaRPr>
          </a:p>
          <a:p>
            <a:pPr indent="-323850" lvl="1" marL="914400" rtl="0" algn="l">
              <a:lnSpc>
                <a:spcPct val="150000"/>
              </a:lnSpc>
              <a:spcBef>
                <a:spcPts val="0"/>
              </a:spcBef>
              <a:spcAft>
                <a:spcPts val="0"/>
              </a:spcAft>
              <a:buSzPts val="1500"/>
              <a:buFont typeface="Montserrat"/>
              <a:buChar char="○"/>
            </a:pPr>
            <a:r>
              <a:rPr lang="es" sz="1500">
                <a:latin typeface="Montserrat"/>
                <a:ea typeface="Montserrat"/>
                <a:cs typeface="Montserrat"/>
                <a:sym typeface="Montserrat"/>
              </a:rPr>
              <a:t>Implementación de otros estimadores de matrices de covarianza</a:t>
            </a:r>
            <a:endParaRPr sz="1500">
              <a:latin typeface="Montserrat"/>
              <a:ea typeface="Montserrat"/>
              <a:cs typeface="Montserrat"/>
              <a:sym typeface="Montserrat"/>
            </a:endParaRPr>
          </a:p>
          <a:p>
            <a:pPr indent="-323850" lvl="1" marL="914400" rtl="0" algn="l">
              <a:lnSpc>
                <a:spcPct val="150000"/>
              </a:lnSpc>
              <a:spcBef>
                <a:spcPts val="0"/>
              </a:spcBef>
              <a:spcAft>
                <a:spcPts val="0"/>
              </a:spcAft>
              <a:buSzPts val="1500"/>
              <a:buFont typeface="Montserrat"/>
              <a:buChar char="○"/>
            </a:pPr>
            <a:r>
              <a:rPr lang="es" sz="1500">
                <a:latin typeface="Montserrat"/>
                <a:ea typeface="Montserrat"/>
                <a:cs typeface="Montserrat"/>
                <a:sym typeface="Montserrat"/>
              </a:rPr>
              <a:t>Aplicación de matrices de covarianza en aprendizaje automático</a:t>
            </a:r>
            <a:endParaRPr sz="1500">
              <a:latin typeface="Montserrat"/>
              <a:ea typeface="Montserrat"/>
              <a:cs typeface="Montserrat"/>
              <a:sym typeface="Montserrat"/>
            </a:endParaRPr>
          </a:p>
        </p:txBody>
      </p:sp>
      <p:sp>
        <p:nvSpPr>
          <p:cNvPr id="289" name="Google Shape;289;p29"/>
          <p:cNvSpPr/>
          <p:nvPr/>
        </p:nvSpPr>
        <p:spPr>
          <a:xfrm rot="5400000">
            <a:off x="4545000" y="-34325"/>
            <a:ext cx="54000" cy="9144000"/>
          </a:xfrm>
          <a:prstGeom prst="rect">
            <a:avLst/>
          </a:prstGeom>
          <a:solidFill>
            <a:srgbClr val="9ED9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9"/>
          <p:cNvSpPr/>
          <p:nvPr/>
        </p:nvSpPr>
        <p:spPr>
          <a:xfrm rot="5400000">
            <a:off x="4545000" y="19663"/>
            <a:ext cx="54000" cy="91440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9"/>
          <p:cNvSpPr txBox="1"/>
          <p:nvPr/>
        </p:nvSpPr>
        <p:spPr>
          <a:xfrm>
            <a:off x="6071925" y="4630225"/>
            <a:ext cx="2774400" cy="45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6AA84F"/>
                </a:solidFill>
                <a:latin typeface="Open Sans"/>
                <a:ea typeface="Open Sans"/>
                <a:cs typeface="Open Sans"/>
                <a:sym typeface="Open Sans"/>
              </a:rPr>
              <a:t>Alejandro Santorum Varela</a:t>
            </a:r>
            <a:endParaRPr sz="1000">
              <a:solidFill>
                <a:srgbClr val="6AA84F"/>
              </a:solidFill>
              <a:latin typeface="Open Sans"/>
              <a:ea typeface="Open Sans"/>
              <a:cs typeface="Open Sans"/>
              <a:sym typeface="Open Sans"/>
            </a:endParaRPr>
          </a:p>
          <a:p>
            <a:pPr indent="0" lvl="0" marL="0" rtl="0" algn="ctr">
              <a:spcBef>
                <a:spcPts val="0"/>
              </a:spcBef>
              <a:spcAft>
                <a:spcPts val="0"/>
              </a:spcAft>
              <a:buNone/>
            </a:pPr>
            <a:r>
              <a:rPr lang="es" sz="1000">
                <a:solidFill>
                  <a:srgbClr val="666666"/>
                </a:solidFill>
                <a:latin typeface="Open Sans"/>
                <a:ea typeface="Open Sans"/>
                <a:cs typeface="Open Sans"/>
                <a:sym typeface="Open Sans"/>
              </a:rPr>
              <a:t>alejandro.santorum@estudiante.uam.es</a:t>
            </a:r>
            <a:endParaRPr sz="1000">
              <a:solidFill>
                <a:srgbClr val="6AA84F"/>
              </a:solidFill>
              <a:latin typeface="Open Sans"/>
              <a:ea typeface="Open Sans"/>
              <a:cs typeface="Open Sans"/>
              <a:sym typeface="Open Sans"/>
            </a:endParaRPr>
          </a:p>
        </p:txBody>
      </p:sp>
      <p:pic>
        <p:nvPicPr>
          <p:cNvPr id="292" name="Google Shape;292;p29"/>
          <p:cNvPicPr preferRelativeResize="0"/>
          <p:nvPr/>
        </p:nvPicPr>
        <p:blipFill>
          <a:blip r:embed="rId5">
            <a:alphaModFix/>
          </a:blip>
          <a:stretch>
            <a:fillRect/>
          </a:stretch>
        </p:blipFill>
        <p:spPr>
          <a:xfrm>
            <a:off x="184225" y="4663225"/>
            <a:ext cx="2293123" cy="393599"/>
          </a:xfrm>
          <a:prstGeom prst="rect">
            <a:avLst/>
          </a:prstGeom>
          <a:noFill/>
          <a:ln>
            <a:noFill/>
          </a:ln>
        </p:spPr>
      </p:pic>
      <p:sp>
        <p:nvSpPr>
          <p:cNvPr id="293" name="Google Shape;293;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294" name="Google Shape;294;p29"/>
          <p:cNvSpPr txBox="1"/>
          <p:nvPr/>
        </p:nvSpPr>
        <p:spPr>
          <a:xfrm>
            <a:off x="8846300" y="4717350"/>
            <a:ext cx="346200" cy="2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800">
                <a:solidFill>
                  <a:srgbClr val="595959"/>
                </a:solidFill>
                <a:latin typeface="Open Sans"/>
                <a:ea typeface="Open Sans"/>
                <a:cs typeface="Open Sans"/>
                <a:sym typeface="Open Sans"/>
              </a:rPr>
              <a:t>/17</a:t>
            </a:r>
            <a:endParaRPr sz="800">
              <a:solidFill>
                <a:srgbClr val="595959"/>
              </a:solidFill>
              <a:latin typeface="Open Sans"/>
              <a:ea typeface="Open Sans"/>
              <a:cs typeface="Open Sans"/>
              <a:sym typeface="Open Sans"/>
            </a:endParaRPr>
          </a:p>
        </p:txBody>
      </p:sp>
      <p:sp>
        <p:nvSpPr>
          <p:cNvPr id="295" name="Google Shape;295;p29"/>
          <p:cNvSpPr txBox="1"/>
          <p:nvPr/>
        </p:nvSpPr>
        <p:spPr>
          <a:xfrm>
            <a:off x="3329100" y="4630225"/>
            <a:ext cx="2485800" cy="45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sz="1000">
                <a:solidFill>
                  <a:srgbClr val="666666"/>
                </a:solidFill>
                <a:latin typeface="Open Sans"/>
                <a:ea typeface="Open Sans"/>
                <a:cs typeface="Open Sans"/>
                <a:sym typeface="Open Sans"/>
              </a:rPr>
              <a:t>Proyecto de Fin de Grado</a:t>
            </a:r>
            <a:endParaRPr b="1" sz="1000">
              <a:solidFill>
                <a:srgbClr val="666666"/>
              </a:solidFill>
              <a:latin typeface="Open Sans"/>
              <a:ea typeface="Open Sans"/>
              <a:cs typeface="Open Sans"/>
              <a:sym typeface="Open Sans"/>
            </a:endParaRPr>
          </a:p>
          <a:p>
            <a:pPr indent="0" lvl="0" marL="0" rtl="0" algn="ctr">
              <a:spcBef>
                <a:spcPts val="0"/>
              </a:spcBef>
              <a:spcAft>
                <a:spcPts val="0"/>
              </a:spcAft>
              <a:buClr>
                <a:schemeClr val="dk1"/>
              </a:buClr>
              <a:buSzPts val="1100"/>
              <a:buFont typeface="Arial"/>
              <a:buNone/>
            </a:pPr>
            <a:r>
              <a:rPr b="1" lang="es" sz="1000">
                <a:solidFill>
                  <a:srgbClr val="666666"/>
                </a:solidFill>
                <a:latin typeface="Open Sans"/>
                <a:ea typeface="Open Sans"/>
                <a:cs typeface="Open Sans"/>
                <a:sym typeface="Open Sans"/>
              </a:rPr>
              <a:t>2020-2021</a:t>
            </a:r>
            <a:endParaRPr b="1" sz="1000">
              <a:solidFill>
                <a:srgbClr val="666666"/>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0"/>
          <p:cNvSpPr txBox="1"/>
          <p:nvPr>
            <p:ph type="title"/>
          </p:nvPr>
        </p:nvSpPr>
        <p:spPr>
          <a:xfrm>
            <a:off x="2087675" y="205625"/>
            <a:ext cx="4566300" cy="116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sz="3500">
                <a:solidFill>
                  <a:srgbClr val="6AA84F"/>
                </a:solidFill>
                <a:latin typeface="Montserrat"/>
                <a:ea typeface="Montserrat"/>
                <a:cs typeface="Montserrat"/>
                <a:sym typeface="Montserrat"/>
              </a:rPr>
              <a:t>¡Gracias por su atención!</a:t>
            </a:r>
            <a:endParaRPr b="1" sz="3500">
              <a:solidFill>
                <a:srgbClr val="6AA84F"/>
              </a:solidFill>
              <a:latin typeface="Montserrat"/>
              <a:ea typeface="Montserrat"/>
              <a:cs typeface="Montserrat"/>
              <a:sym typeface="Montserrat"/>
            </a:endParaRPr>
          </a:p>
        </p:txBody>
      </p:sp>
      <p:sp>
        <p:nvSpPr>
          <p:cNvPr id="301" name="Google Shape;301;p30"/>
          <p:cNvSpPr txBox="1"/>
          <p:nvPr/>
        </p:nvSpPr>
        <p:spPr>
          <a:xfrm>
            <a:off x="2990400" y="3850850"/>
            <a:ext cx="3163200" cy="57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6AA84F"/>
                </a:solidFill>
                <a:latin typeface="Open Sans"/>
                <a:ea typeface="Open Sans"/>
                <a:cs typeface="Open Sans"/>
                <a:sym typeface="Open Sans"/>
              </a:rPr>
              <a:t>Alejandro Santorum Varela</a:t>
            </a:r>
            <a:endParaRPr sz="1200">
              <a:solidFill>
                <a:srgbClr val="6AA84F"/>
              </a:solidFill>
              <a:latin typeface="Open Sans"/>
              <a:ea typeface="Open Sans"/>
              <a:cs typeface="Open Sans"/>
              <a:sym typeface="Open Sans"/>
            </a:endParaRPr>
          </a:p>
          <a:p>
            <a:pPr indent="0" lvl="0" marL="0" rtl="0" algn="ctr">
              <a:spcBef>
                <a:spcPts val="0"/>
              </a:spcBef>
              <a:spcAft>
                <a:spcPts val="0"/>
              </a:spcAft>
              <a:buClr>
                <a:schemeClr val="dk1"/>
              </a:buClr>
              <a:buSzPts val="1100"/>
              <a:buFont typeface="Arial"/>
              <a:buNone/>
            </a:pPr>
            <a:r>
              <a:rPr lang="es" sz="1200">
                <a:solidFill>
                  <a:srgbClr val="666666"/>
                </a:solidFill>
                <a:latin typeface="Open Sans"/>
                <a:ea typeface="Open Sans"/>
                <a:cs typeface="Open Sans"/>
                <a:sym typeface="Open Sans"/>
              </a:rPr>
              <a:t>alejandro.santorum@estudiante.uam.es</a:t>
            </a:r>
            <a:endParaRPr sz="1200">
              <a:solidFill>
                <a:srgbClr val="6AA84F"/>
              </a:solidFill>
              <a:latin typeface="Open Sans"/>
              <a:ea typeface="Open Sans"/>
              <a:cs typeface="Open Sans"/>
              <a:sym typeface="Open Sans"/>
            </a:endParaRPr>
          </a:p>
        </p:txBody>
      </p:sp>
      <p:sp>
        <p:nvSpPr>
          <p:cNvPr id="302" name="Google Shape;302;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  </a:t>
            </a:r>
            <a:endParaRPr/>
          </a:p>
          <a:p>
            <a:pPr indent="0" lvl="0" marL="0" rtl="0" algn="r">
              <a:spcBef>
                <a:spcPts val="0"/>
              </a:spcBef>
              <a:spcAft>
                <a:spcPts val="0"/>
              </a:spcAft>
              <a:buNone/>
            </a:pPr>
            <a:r>
              <a:t/>
            </a:r>
            <a:endParaRPr/>
          </a:p>
        </p:txBody>
      </p:sp>
      <p:pic>
        <p:nvPicPr>
          <p:cNvPr id="303" name="Google Shape;303;p30"/>
          <p:cNvPicPr preferRelativeResize="0"/>
          <p:nvPr/>
        </p:nvPicPr>
        <p:blipFill>
          <a:blip r:embed="rId3">
            <a:alphaModFix/>
          </a:blip>
          <a:stretch>
            <a:fillRect/>
          </a:stretch>
        </p:blipFill>
        <p:spPr>
          <a:xfrm>
            <a:off x="708275" y="3346325"/>
            <a:ext cx="1710500" cy="1710500"/>
          </a:xfrm>
          <a:prstGeom prst="rect">
            <a:avLst/>
          </a:prstGeom>
          <a:noFill/>
          <a:ln>
            <a:noFill/>
          </a:ln>
        </p:spPr>
      </p:pic>
      <p:pic>
        <p:nvPicPr>
          <p:cNvPr id="304" name="Google Shape;304;p30"/>
          <p:cNvPicPr preferRelativeResize="0"/>
          <p:nvPr/>
        </p:nvPicPr>
        <p:blipFill>
          <a:blip r:embed="rId4">
            <a:alphaModFix/>
          </a:blip>
          <a:stretch>
            <a:fillRect/>
          </a:stretch>
        </p:blipFill>
        <p:spPr>
          <a:xfrm>
            <a:off x="6924925" y="3357437"/>
            <a:ext cx="1688300" cy="1688275"/>
          </a:xfrm>
          <a:prstGeom prst="rect">
            <a:avLst/>
          </a:prstGeom>
          <a:noFill/>
          <a:ln>
            <a:noFill/>
          </a:ln>
        </p:spPr>
      </p:pic>
      <p:sp>
        <p:nvSpPr>
          <p:cNvPr id="305" name="Google Shape;305;p30"/>
          <p:cNvSpPr txBox="1"/>
          <p:nvPr/>
        </p:nvSpPr>
        <p:spPr>
          <a:xfrm>
            <a:off x="786075" y="3207750"/>
            <a:ext cx="1554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s" sz="1200">
                <a:solidFill>
                  <a:srgbClr val="6AA84F"/>
                </a:solidFill>
                <a:latin typeface="Open Sans"/>
                <a:ea typeface="Open Sans"/>
                <a:cs typeface="Open Sans"/>
                <a:sym typeface="Open Sans"/>
              </a:rPr>
              <a:t>scikit-rmt en PyPI</a:t>
            </a:r>
            <a:endParaRPr b="1"/>
          </a:p>
        </p:txBody>
      </p:sp>
      <p:sp>
        <p:nvSpPr>
          <p:cNvPr id="306" name="Google Shape;306;p30"/>
          <p:cNvSpPr txBox="1"/>
          <p:nvPr/>
        </p:nvSpPr>
        <p:spPr>
          <a:xfrm>
            <a:off x="6821525" y="3207750"/>
            <a:ext cx="1895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200">
                <a:solidFill>
                  <a:srgbClr val="6AA84F"/>
                </a:solidFill>
                <a:latin typeface="Open Sans"/>
                <a:ea typeface="Open Sans"/>
                <a:cs typeface="Open Sans"/>
                <a:sym typeface="Open Sans"/>
              </a:rPr>
              <a:t>scikit-rmt en GitHub</a:t>
            </a:r>
            <a:endParaRPr b="1"/>
          </a:p>
        </p:txBody>
      </p:sp>
      <p:pic>
        <p:nvPicPr>
          <p:cNvPr id="307" name="Google Shape;307;p30"/>
          <p:cNvPicPr preferRelativeResize="0"/>
          <p:nvPr/>
        </p:nvPicPr>
        <p:blipFill>
          <a:blip r:embed="rId5">
            <a:alphaModFix/>
          </a:blip>
          <a:stretch>
            <a:fillRect/>
          </a:stretch>
        </p:blipFill>
        <p:spPr>
          <a:xfrm>
            <a:off x="370675" y="1603700"/>
            <a:ext cx="1123525" cy="1615224"/>
          </a:xfrm>
          <a:prstGeom prst="rect">
            <a:avLst/>
          </a:prstGeom>
          <a:noFill/>
          <a:ln>
            <a:noFill/>
          </a:ln>
        </p:spPr>
      </p:pic>
      <p:pic>
        <p:nvPicPr>
          <p:cNvPr id="308" name="Google Shape;308;p30"/>
          <p:cNvPicPr preferRelativeResize="0"/>
          <p:nvPr/>
        </p:nvPicPr>
        <p:blipFill>
          <a:blip r:embed="rId6">
            <a:alphaModFix/>
          </a:blip>
          <a:stretch>
            <a:fillRect/>
          </a:stretch>
        </p:blipFill>
        <p:spPr>
          <a:xfrm>
            <a:off x="1683225" y="1638000"/>
            <a:ext cx="1710500" cy="665972"/>
          </a:xfrm>
          <a:prstGeom prst="rect">
            <a:avLst/>
          </a:prstGeom>
          <a:noFill/>
          <a:ln>
            <a:noFill/>
          </a:ln>
        </p:spPr>
      </p:pic>
      <p:pic>
        <p:nvPicPr>
          <p:cNvPr id="309" name="Google Shape;309;p30"/>
          <p:cNvPicPr preferRelativeResize="0"/>
          <p:nvPr/>
        </p:nvPicPr>
        <p:blipFill>
          <a:blip r:embed="rId7">
            <a:alphaModFix/>
          </a:blip>
          <a:stretch>
            <a:fillRect/>
          </a:stretch>
        </p:blipFill>
        <p:spPr>
          <a:xfrm>
            <a:off x="1694325" y="2372612"/>
            <a:ext cx="1688300" cy="812024"/>
          </a:xfrm>
          <a:prstGeom prst="rect">
            <a:avLst/>
          </a:prstGeom>
          <a:noFill/>
          <a:ln>
            <a:noFill/>
          </a:ln>
        </p:spPr>
      </p:pic>
      <p:pic>
        <p:nvPicPr>
          <p:cNvPr id="310" name="Google Shape;310;p30"/>
          <p:cNvPicPr preferRelativeResize="0"/>
          <p:nvPr/>
        </p:nvPicPr>
        <p:blipFill>
          <a:blip r:embed="rId8">
            <a:alphaModFix/>
          </a:blip>
          <a:stretch>
            <a:fillRect/>
          </a:stretch>
        </p:blipFill>
        <p:spPr>
          <a:xfrm>
            <a:off x="3594700" y="1614875"/>
            <a:ext cx="1425932" cy="758475"/>
          </a:xfrm>
          <a:prstGeom prst="rect">
            <a:avLst/>
          </a:prstGeom>
          <a:noFill/>
          <a:ln>
            <a:noFill/>
          </a:ln>
        </p:spPr>
      </p:pic>
      <p:pic>
        <p:nvPicPr>
          <p:cNvPr id="311" name="Google Shape;311;p30"/>
          <p:cNvPicPr preferRelativeResize="0"/>
          <p:nvPr/>
        </p:nvPicPr>
        <p:blipFill>
          <a:blip r:embed="rId9">
            <a:alphaModFix/>
          </a:blip>
          <a:stretch>
            <a:fillRect/>
          </a:stretch>
        </p:blipFill>
        <p:spPr>
          <a:xfrm>
            <a:off x="3510450" y="2395725"/>
            <a:ext cx="1594442" cy="812025"/>
          </a:xfrm>
          <a:prstGeom prst="rect">
            <a:avLst/>
          </a:prstGeom>
          <a:noFill/>
          <a:ln>
            <a:noFill/>
          </a:ln>
        </p:spPr>
      </p:pic>
      <p:pic>
        <p:nvPicPr>
          <p:cNvPr id="312" name="Google Shape;312;p30"/>
          <p:cNvPicPr preferRelativeResize="0"/>
          <p:nvPr/>
        </p:nvPicPr>
        <p:blipFill>
          <a:blip r:embed="rId10">
            <a:alphaModFix/>
          </a:blip>
          <a:stretch>
            <a:fillRect/>
          </a:stretch>
        </p:blipFill>
        <p:spPr>
          <a:xfrm>
            <a:off x="7630887" y="1369300"/>
            <a:ext cx="1085726" cy="1029528"/>
          </a:xfrm>
          <a:prstGeom prst="rect">
            <a:avLst/>
          </a:prstGeom>
          <a:noFill/>
          <a:ln>
            <a:noFill/>
          </a:ln>
        </p:spPr>
      </p:pic>
      <p:pic>
        <p:nvPicPr>
          <p:cNvPr id="313" name="Google Shape;313;p30"/>
          <p:cNvPicPr preferRelativeResize="0"/>
          <p:nvPr/>
        </p:nvPicPr>
        <p:blipFill>
          <a:blip r:embed="rId11">
            <a:alphaModFix/>
          </a:blip>
          <a:stretch>
            <a:fillRect/>
          </a:stretch>
        </p:blipFill>
        <p:spPr>
          <a:xfrm>
            <a:off x="7486025" y="2439504"/>
            <a:ext cx="1230599" cy="877250"/>
          </a:xfrm>
          <a:prstGeom prst="rect">
            <a:avLst/>
          </a:prstGeom>
          <a:noFill/>
          <a:ln>
            <a:noFill/>
          </a:ln>
        </p:spPr>
      </p:pic>
      <p:pic>
        <p:nvPicPr>
          <p:cNvPr id="314" name="Google Shape;314;p30"/>
          <p:cNvPicPr preferRelativeResize="0"/>
          <p:nvPr/>
        </p:nvPicPr>
        <p:blipFill>
          <a:blip r:embed="rId12">
            <a:alphaModFix/>
          </a:blip>
          <a:stretch>
            <a:fillRect/>
          </a:stretch>
        </p:blipFill>
        <p:spPr>
          <a:xfrm>
            <a:off x="5238162" y="1639800"/>
            <a:ext cx="1035223" cy="689977"/>
          </a:xfrm>
          <a:prstGeom prst="rect">
            <a:avLst/>
          </a:prstGeom>
          <a:noFill/>
          <a:ln>
            <a:noFill/>
          </a:ln>
        </p:spPr>
      </p:pic>
      <p:pic>
        <p:nvPicPr>
          <p:cNvPr id="315" name="Google Shape;315;p30"/>
          <p:cNvPicPr preferRelativeResize="0"/>
          <p:nvPr/>
        </p:nvPicPr>
        <p:blipFill>
          <a:blip r:embed="rId13">
            <a:alphaModFix/>
          </a:blip>
          <a:stretch>
            <a:fillRect/>
          </a:stretch>
        </p:blipFill>
        <p:spPr>
          <a:xfrm>
            <a:off x="6317538" y="1639825"/>
            <a:ext cx="1035223" cy="689949"/>
          </a:xfrm>
          <a:prstGeom prst="rect">
            <a:avLst/>
          </a:prstGeom>
          <a:noFill/>
          <a:ln>
            <a:noFill/>
          </a:ln>
        </p:spPr>
      </p:pic>
      <p:pic>
        <p:nvPicPr>
          <p:cNvPr id="316" name="Google Shape;316;p30"/>
          <p:cNvPicPr preferRelativeResize="0"/>
          <p:nvPr/>
        </p:nvPicPr>
        <p:blipFill>
          <a:blip r:embed="rId14">
            <a:alphaModFix/>
          </a:blip>
          <a:stretch>
            <a:fillRect/>
          </a:stretch>
        </p:blipFill>
        <p:spPr>
          <a:xfrm>
            <a:off x="5309288" y="2424348"/>
            <a:ext cx="1971272" cy="7584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239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6AA84F"/>
                </a:solidFill>
                <a:latin typeface="Montserrat"/>
                <a:ea typeface="Montserrat"/>
                <a:cs typeface="Montserrat"/>
                <a:sym typeface="Montserrat"/>
              </a:rPr>
              <a:t>Contenido</a:t>
            </a:r>
            <a:endParaRPr b="1">
              <a:solidFill>
                <a:srgbClr val="6AA84F"/>
              </a:solidFill>
              <a:latin typeface="Montserrat"/>
              <a:ea typeface="Montserrat"/>
              <a:cs typeface="Montserrat"/>
              <a:sym typeface="Montserrat"/>
            </a:endParaRPr>
          </a:p>
        </p:txBody>
      </p:sp>
      <p:sp>
        <p:nvSpPr>
          <p:cNvPr id="65" name="Google Shape;65;p14"/>
          <p:cNvSpPr txBox="1"/>
          <p:nvPr>
            <p:ph idx="1" type="body"/>
          </p:nvPr>
        </p:nvSpPr>
        <p:spPr>
          <a:xfrm>
            <a:off x="311700" y="811950"/>
            <a:ext cx="8520600" cy="37656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6AA84F"/>
              </a:buClr>
              <a:buSzPts val="1400"/>
              <a:buFont typeface="Open Sans"/>
              <a:buChar char="●"/>
            </a:pPr>
            <a:r>
              <a:rPr lang="es" sz="1400">
                <a:latin typeface="Open Sans"/>
                <a:ea typeface="Open Sans"/>
                <a:cs typeface="Open Sans"/>
                <a:sym typeface="Open Sans"/>
              </a:rPr>
              <a:t>Objetivos e introducción</a:t>
            </a:r>
            <a:endParaRPr sz="1400">
              <a:latin typeface="Open Sans"/>
              <a:ea typeface="Open Sans"/>
              <a:cs typeface="Open Sans"/>
              <a:sym typeface="Open Sans"/>
            </a:endParaRPr>
          </a:p>
          <a:p>
            <a:pPr indent="-317500" lvl="0" marL="457200" rtl="0" algn="l">
              <a:lnSpc>
                <a:spcPct val="150000"/>
              </a:lnSpc>
              <a:spcBef>
                <a:spcPts val="0"/>
              </a:spcBef>
              <a:spcAft>
                <a:spcPts val="0"/>
              </a:spcAft>
              <a:buClr>
                <a:srgbClr val="6AA84F"/>
              </a:buClr>
              <a:buSzPts val="1400"/>
              <a:buFont typeface="Open Sans"/>
              <a:buChar char="●"/>
            </a:pPr>
            <a:r>
              <a:rPr lang="es" sz="1400">
                <a:latin typeface="Open Sans"/>
                <a:ea typeface="Open Sans"/>
                <a:cs typeface="Open Sans"/>
                <a:sym typeface="Open Sans"/>
              </a:rPr>
              <a:t>Teoría de Matrices Aleatorias</a:t>
            </a:r>
            <a:endParaRPr sz="1400">
              <a:latin typeface="Open Sans"/>
              <a:ea typeface="Open Sans"/>
              <a:cs typeface="Open Sans"/>
              <a:sym typeface="Open Sans"/>
            </a:endParaRPr>
          </a:p>
          <a:p>
            <a:pPr indent="-317500" lvl="1" marL="914400" rtl="0" algn="l">
              <a:lnSpc>
                <a:spcPct val="150000"/>
              </a:lnSpc>
              <a:spcBef>
                <a:spcPts val="0"/>
              </a:spcBef>
              <a:spcAft>
                <a:spcPts val="0"/>
              </a:spcAft>
              <a:buSzPts val="1400"/>
              <a:buFont typeface="Open Sans"/>
              <a:buChar char="○"/>
            </a:pPr>
            <a:r>
              <a:rPr lang="es">
                <a:latin typeface="Open Sans"/>
                <a:ea typeface="Open Sans"/>
                <a:cs typeface="Open Sans"/>
                <a:sym typeface="Open Sans"/>
              </a:rPr>
              <a:t>Clasificación de matrices aleatorias</a:t>
            </a:r>
            <a:endParaRPr sz="1400">
              <a:latin typeface="Open Sans"/>
              <a:ea typeface="Open Sans"/>
              <a:cs typeface="Open Sans"/>
              <a:sym typeface="Open Sans"/>
            </a:endParaRPr>
          </a:p>
          <a:p>
            <a:pPr indent="-317500" lvl="1" marL="914400" rtl="0" algn="l">
              <a:lnSpc>
                <a:spcPct val="150000"/>
              </a:lnSpc>
              <a:spcBef>
                <a:spcPts val="0"/>
              </a:spcBef>
              <a:spcAft>
                <a:spcPts val="0"/>
              </a:spcAft>
              <a:buSzPts val="1400"/>
              <a:buFont typeface="Open Sans"/>
              <a:buChar char="○"/>
            </a:pPr>
            <a:r>
              <a:rPr lang="es">
                <a:latin typeface="Open Sans"/>
                <a:ea typeface="Open Sans"/>
                <a:cs typeface="Open Sans"/>
                <a:sym typeface="Open Sans"/>
              </a:rPr>
              <a:t>Ley Semicircular de Wigner</a:t>
            </a:r>
            <a:endParaRPr>
              <a:latin typeface="Open Sans"/>
              <a:ea typeface="Open Sans"/>
              <a:cs typeface="Open Sans"/>
              <a:sym typeface="Open Sans"/>
            </a:endParaRPr>
          </a:p>
          <a:p>
            <a:pPr indent="-317500" lvl="1" marL="914400" rtl="0" algn="l">
              <a:lnSpc>
                <a:spcPct val="150000"/>
              </a:lnSpc>
              <a:spcBef>
                <a:spcPts val="0"/>
              </a:spcBef>
              <a:spcAft>
                <a:spcPts val="0"/>
              </a:spcAft>
              <a:buSzPts val="1400"/>
              <a:buFont typeface="Open Sans"/>
              <a:buChar char="○"/>
            </a:pPr>
            <a:r>
              <a:rPr lang="es">
                <a:latin typeface="Open Sans"/>
                <a:ea typeface="Open Sans"/>
                <a:cs typeface="Open Sans"/>
                <a:sym typeface="Open Sans"/>
              </a:rPr>
              <a:t>Ley de Marchenko-Pastur</a:t>
            </a:r>
            <a:endParaRPr>
              <a:latin typeface="Open Sans"/>
              <a:ea typeface="Open Sans"/>
              <a:cs typeface="Open Sans"/>
              <a:sym typeface="Open Sans"/>
            </a:endParaRPr>
          </a:p>
          <a:p>
            <a:pPr indent="-317500" lvl="1" marL="914400" rtl="0" algn="l">
              <a:lnSpc>
                <a:spcPct val="150000"/>
              </a:lnSpc>
              <a:spcBef>
                <a:spcPts val="0"/>
              </a:spcBef>
              <a:spcAft>
                <a:spcPts val="0"/>
              </a:spcAft>
              <a:buSzPts val="1400"/>
              <a:buFont typeface="Open Sans"/>
              <a:buChar char="○"/>
            </a:pPr>
            <a:r>
              <a:rPr lang="es">
                <a:latin typeface="Open Sans"/>
                <a:ea typeface="Open Sans"/>
                <a:cs typeface="Open Sans"/>
                <a:sym typeface="Open Sans"/>
              </a:rPr>
              <a:t>Estimación de matrices de covarianza</a:t>
            </a:r>
            <a:endParaRPr sz="1400">
              <a:latin typeface="Open Sans"/>
              <a:ea typeface="Open Sans"/>
              <a:cs typeface="Open Sans"/>
              <a:sym typeface="Open Sans"/>
            </a:endParaRPr>
          </a:p>
          <a:p>
            <a:pPr indent="-317500" lvl="0" marL="457200" rtl="0" algn="l">
              <a:lnSpc>
                <a:spcPct val="150000"/>
              </a:lnSpc>
              <a:spcBef>
                <a:spcPts val="0"/>
              </a:spcBef>
              <a:spcAft>
                <a:spcPts val="0"/>
              </a:spcAft>
              <a:buClr>
                <a:srgbClr val="6AA84F"/>
              </a:buClr>
              <a:buSzPts val="1400"/>
              <a:buFont typeface="Open Sans"/>
              <a:buChar char="●"/>
            </a:pPr>
            <a:r>
              <a:rPr lang="es" sz="1400">
                <a:latin typeface="Open Sans"/>
                <a:ea typeface="Open Sans"/>
                <a:cs typeface="Open Sans"/>
                <a:sym typeface="Open Sans"/>
              </a:rPr>
              <a:t>Desarrollo de la librería scikit-rmt</a:t>
            </a:r>
            <a:endParaRPr sz="1400">
              <a:latin typeface="Open Sans"/>
              <a:ea typeface="Open Sans"/>
              <a:cs typeface="Open Sans"/>
              <a:sym typeface="Open Sans"/>
            </a:endParaRPr>
          </a:p>
          <a:p>
            <a:pPr indent="-317500" lvl="1" marL="914400" rtl="0" algn="l">
              <a:lnSpc>
                <a:spcPct val="150000"/>
              </a:lnSpc>
              <a:spcBef>
                <a:spcPts val="0"/>
              </a:spcBef>
              <a:spcAft>
                <a:spcPts val="0"/>
              </a:spcAft>
              <a:buSzPts val="1400"/>
              <a:buFont typeface="Open Sans"/>
              <a:buChar char="○"/>
            </a:pPr>
            <a:r>
              <a:rPr lang="es">
                <a:latin typeface="Open Sans"/>
                <a:ea typeface="Open Sans"/>
                <a:cs typeface="Open Sans"/>
                <a:sym typeface="Open Sans"/>
              </a:rPr>
              <a:t>Fases de análisis, diseño y desarrollo</a:t>
            </a:r>
            <a:endParaRPr>
              <a:latin typeface="Open Sans"/>
              <a:ea typeface="Open Sans"/>
              <a:cs typeface="Open Sans"/>
              <a:sym typeface="Open Sans"/>
            </a:endParaRPr>
          </a:p>
          <a:p>
            <a:pPr indent="-317500" lvl="1" marL="914400" rtl="0" algn="l">
              <a:lnSpc>
                <a:spcPct val="150000"/>
              </a:lnSpc>
              <a:spcBef>
                <a:spcPts val="0"/>
              </a:spcBef>
              <a:spcAft>
                <a:spcPts val="0"/>
              </a:spcAft>
              <a:buSzPts val="1400"/>
              <a:buFont typeface="Open Sans"/>
              <a:buChar char="○"/>
            </a:pPr>
            <a:r>
              <a:rPr lang="es">
                <a:latin typeface="Open Sans"/>
                <a:ea typeface="Open Sans"/>
                <a:cs typeface="Open Sans"/>
                <a:sym typeface="Open Sans"/>
              </a:rPr>
              <a:t>Herramientas utilizadas</a:t>
            </a:r>
            <a:endParaRPr>
              <a:latin typeface="Open Sans"/>
              <a:ea typeface="Open Sans"/>
              <a:cs typeface="Open Sans"/>
              <a:sym typeface="Open Sans"/>
            </a:endParaRPr>
          </a:p>
          <a:p>
            <a:pPr indent="-317500" lvl="0" marL="457200" rtl="0" algn="l">
              <a:lnSpc>
                <a:spcPct val="150000"/>
              </a:lnSpc>
              <a:spcBef>
                <a:spcPts val="0"/>
              </a:spcBef>
              <a:spcAft>
                <a:spcPts val="0"/>
              </a:spcAft>
              <a:buClr>
                <a:srgbClr val="6AA84F"/>
              </a:buClr>
              <a:buSzPts val="1400"/>
              <a:buFont typeface="Open Sans"/>
              <a:buChar char="●"/>
            </a:pPr>
            <a:r>
              <a:rPr lang="es" sz="1400">
                <a:latin typeface="Open Sans"/>
                <a:ea typeface="Open Sans"/>
                <a:cs typeface="Open Sans"/>
                <a:sym typeface="Open Sans"/>
              </a:rPr>
              <a:t>Demostración</a:t>
            </a:r>
            <a:endParaRPr sz="1400">
              <a:latin typeface="Open Sans"/>
              <a:ea typeface="Open Sans"/>
              <a:cs typeface="Open Sans"/>
              <a:sym typeface="Open Sans"/>
            </a:endParaRPr>
          </a:p>
          <a:p>
            <a:pPr indent="-317500" lvl="0" marL="457200" rtl="0" algn="l">
              <a:lnSpc>
                <a:spcPct val="150000"/>
              </a:lnSpc>
              <a:spcBef>
                <a:spcPts val="0"/>
              </a:spcBef>
              <a:spcAft>
                <a:spcPts val="0"/>
              </a:spcAft>
              <a:buClr>
                <a:srgbClr val="6AA84F"/>
              </a:buClr>
              <a:buSzPts val="1400"/>
              <a:buFont typeface="Open Sans"/>
              <a:buChar char="●"/>
            </a:pPr>
            <a:r>
              <a:rPr lang="es" sz="1400">
                <a:latin typeface="Open Sans"/>
                <a:ea typeface="Open Sans"/>
                <a:cs typeface="Open Sans"/>
                <a:sym typeface="Open Sans"/>
              </a:rPr>
              <a:t>Conclusiones y trabajo futuro</a:t>
            </a:r>
            <a:endParaRPr sz="1400">
              <a:latin typeface="Open Sans"/>
              <a:ea typeface="Open Sans"/>
              <a:cs typeface="Open Sans"/>
              <a:sym typeface="Open Sans"/>
            </a:endParaRPr>
          </a:p>
        </p:txBody>
      </p:sp>
      <p:sp>
        <p:nvSpPr>
          <p:cNvPr id="66" name="Google Shape;66;p14"/>
          <p:cNvSpPr/>
          <p:nvPr/>
        </p:nvSpPr>
        <p:spPr>
          <a:xfrm rot="5400000">
            <a:off x="4545000" y="-34325"/>
            <a:ext cx="54000" cy="9144000"/>
          </a:xfrm>
          <a:prstGeom prst="rect">
            <a:avLst/>
          </a:prstGeom>
          <a:solidFill>
            <a:srgbClr val="9ED9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p:nvPr/>
        </p:nvSpPr>
        <p:spPr>
          <a:xfrm rot="5400000">
            <a:off x="4545000" y="19663"/>
            <a:ext cx="54000" cy="91440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txBox="1"/>
          <p:nvPr/>
        </p:nvSpPr>
        <p:spPr>
          <a:xfrm>
            <a:off x="6071925" y="4630225"/>
            <a:ext cx="2774400" cy="45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6AA84F"/>
                </a:solidFill>
                <a:latin typeface="Open Sans"/>
                <a:ea typeface="Open Sans"/>
                <a:cs typeface="Open Sans"/>
                <a:sym typeface="Open Sans"/>
              </a:rPr>
              <a:t>Alejandro Santorum Varela</a:t>
            </a:r>
            <a:endParaRPr sz="1000">
              <a:solidFill>
                <a:srgbClr val="6AA84F"/>
              </a:solidFill>
              <a:latin typeface="Open Sans"/>
              <a:ea typeface="Open Sans"/>
              <a:cs typeface="Open Sans"/>
              <a:sym typeface="Open Sans"/>
            </a:endParaRPr>
          </a:p>
          <a:p>
            <a:pPr indent="0" lvl="0" marL="0" rtl="0" algn="ctr">
              <a:spcBef>
                <a:spcPts val="0"/>
              </a:spcBef>
              <a:spcAft>
                <a:spcPts val="0"/>
              </a:spcAft>
              <a:buNone/>
            </a:pPr>
            <a:r>
              <a:rPr lang="es" sz="1000">
                <a:solidFill>
                  <a:srgbClr val="666666"/>
                </a:solidFill>
                <a:latin typeface="Open Sans"/>
                <a:ea typeface="Open Sans"/>
                <a:cs typeface="Open Sans"/>
                <a:sym typeface="Open Sans"/>
              </a:rPr>
              <a:t>alejandro.santorum</a:t>
            </a:r>
            <a:r>
              <a:rPr lang="es" sz="1000">
                <a:solidFill>
                  <a:srgbClr val="666666"/>
                </a:solidFill>
                <a:latin typeface="Open Sans"/>
                <a:ea typeface="Open Sans"/>
                <a:cs typeface="Open Sans"/>
                <a:sym typeface="Open Sans"/>
              </a:rPr>
              <a:t>@estudiante.uam.es</a:t>
            </a:r>
            <a:endParaRPr sz="1000">
              <a:solidFill>
                <a:srgbClr val="6AA84F"/>
              </a:solidFill>
              <a:latin typeface="Open Sans"/>
              <a:ea typeface="Open Sans"/>
              <a:cs typeface="Open Sans"/>
              <a:sym typeface="Open Sans"/>
            </a:endParaRPr>
          </a:p>
        </p:txBody>
      </p:sp>
      <p:pic>
        <p:nvPicPr>
          <p:cNvPr id="69" name="Google Shape;69;p14"/>
          <p:cNvPicPr preferRelativeResize="0"/>
          <p:nvPr/>
        </p:nvPicPr>
        <p:blipFill>
          <a:blip r:embed="rId3">
            <a:alphaModFix/>
          </a:blip>
          <a:stretch>
            <a:fillRect/>
          </a:stretch>
        </p:blipFill>
        <p:spPr>
          <a:xfrm>
            <a:off x="184225" y="4663225"/>
            <a:ext cx="2293123" cy="393599"/>
          </a:xfrm>
          <a:prstGeom prst="rect">
            <a:avLst/>
          </a:prstGeom>
          <a:noFill/>
          <a:ln>
            <a:noFill/>
          </a:ln>
        </p:spPr>
      </p:pic>
      <p:sp>
        <p:nvSpPr>
          <p:cNvPr id="70" name="Google Shape;70;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71" name="Google Shape;71;p14"/>
          <p:cNvSpPr txBox="1"/>
          <p:nvPr/>
        </p:nvSpPr>
        <p:spPr>
          <a:xfrm>
            <a:off x="8846300" y="4717350"/>
            <a:ext cx="346200" cy="2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800">
                <a:solidFill>
                  <a:srgbClr val="595959"/>
                </a:solidFill>
                <a:latin typeface="Open Sans"/>
                <a:ea typeface="Open Sans"/>
                <a:cs typeface="Open Sans"/>
                <a:sym typeface="Open Sans"/>
              </a:rPr>
              <a:t>/17</a:t>
            </a:r>
            <a:endParaRPr sz="800">
              <a:solidFill>
                <a:srgbClr val="595959"/>
              </a:solidFill>
              <a:latin typeface="Open Sans"/>
              <a:ea typeface="Open Sans"/>
              <a:cs typeface="Open Sans"/>
              <a:sym typeface="Open Sans"/>
            </a:endParaRPr>
          </a:p>
        </p:txBody>
      </p:sp>
      <p:sp>
        <p:nvSpPr>
          <p:cNvPr id="72" name="Google Shape;72;p14"/>
          <p:cNvSpPr txBox="1"/>
          <p:nvPr/>
        </p:nvSpPr>
        <p:spPr>
          <a:xfrm>
            <a:off x="3329100" y="4630225"/>
            <a:ext cx="2485800" cy="45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sz="1000">
                <a:solidFill>
                  <a:srgbClr val="666666"/>
                </a:solidFill>
                <a:latin typeface="Open Sans"/>
                <a:ea typeface="Open Sans"/>
                <a:cs typeface="Open Sans"/>
                <a:sym typeface="Open Sans"/>
              </a:rPr>
              <a:t>Proyecto de Fin de Grado</a:t>
            </a:r>
            <a:endParaRPr b="1" sz="1000">
              <a:solidFill>
                <a:srgbClr val="666666"/>
              </a:solidFill>
              <a:latin typeface="Open Sans"/>
              <a:ea typeface="Open Sans"/>
              <a:cs typeface="Open Sans"/>
              <a:sym typeface="Open Sans"/>
            </a:endParaRPr>
          </a:p>
          <a:p>
            <a:pPr indent="0" lvl="0" marL="0" rtl="0" algn="ctr">
              <a:spcBef>
                <a:spcPts val="0"/>
              </a:spcBef>
              <a:spcAft>
                <a:spcPts val="0"/>
              </a:spcAft>
              <a:buClr>
                <a:schemeClr val="dk1"/>
              </a:buClr>
              <a:buSzPts val="1100"/>
              <a:buFont typeface="Arial"/>
              <a:buNone/>
            </a:pPr>
            <a:r>
              <a:rPr b="1" lang="es" sz="1000">
                <a:solidFill>
                  <a:srgbClr val="666666"/>
                </a:solidFill>
                <a:latin typeface="Open Sans"/>
                <a:ea typeface="Open Sans"/>
                <a:cs typeface="Open Sans"/>
                <a:sym typeface="Open Sans"/>
              </a:rPr>
              <a:t>2020-2021</a:t>
            </a:r>
            <a:endParaRPr b="1" sz="1000">
              <a:solidFill>
                <a:srgbClr val="666666"/>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title"/>
          </p:nvPr>
        </p:nvSpPr>
        <p:spPr>
          <a:xfrm>
            <a:off x="311700" y="239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6AA84F"/>
                </a:solidFill>
                <a:latin typeface="Montserrat"/>
                <a:ea typeface="Montserrat"/>
                <a:cs typeface="Montserrat"/>
                <a:sym typeface="Montserrat"/>
              </a:rPr>
              <a:t>Objetivos</a:t>
            </a:r>
            <a:endParaRPr b="1">
              <a:solidFill>
                <a:srgbClr val="6AA84F"/>
              </a:solidFill>
              <a:latin typeface="Montserrat"/>
              <a:ea typeface="Montserrat"/>
              <a:cs typeface="Montserrat"/>
              <a:sym typeface="Montserrat"/>
            </a:endParaRPr>
          </a:p>
        </p:txBody>
      </p:sp>
      <p:sp>
        <p:nvSpPr>
          <p:cNvPr id="78" name="Google Shape;78;p15"/>
          <p:cNvSpPr txBox="1"/>
          <p:nvPr>
            <p:ph idx="1" type="body"/>
          </p:nvPr>
        </p:nvSpPr>
        <p:spPr>
          <a:xfrm>
            <a:off x="311700" y="1080000"/>
            <a:ext cx="8520600" cy="20070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rgbClr val="6AA84F"/>
              </a:buClr>
              <a:buSzPts val="1600"/>
              <a:buFont typeface="Open Sans"/>
              <a:buChar char="●"/>
            </a:pPr>
            <a:r>
              <a:rPr lang="es" sz="1600">
                <a:latin typeface="Open Sans"/>
                <a:ea typeface="Open Sans"/>
                <a:cs typeface="Open Sans"/>
                <a:sym typeface="Open Sans"/>
              </a:rPr>
              <a:t>Desarrollo librería </a:t>
            </a:r>
            <a:r>
              <a:rPr b="1" lang="es" sz="1600">
                <a:latin typeface="Open Sans"/>
                <a:ea typeface="Open Sans"/>
                <a:cs typeface="Open Sans"/>
                <a:sym typeface="Open Sans"/>
              </a:rPr>
              <a:t>scikit-rmt</a:t>
            </a:r>
            <a:r>
              <a:rPr lang="es" sz="1600">
                <a:latin typeface="Open Sans"/>
                <a:ea typeface="Open Sans"/>
                <a:cs typeface="Open Sans"/>
                <a:sym typeface="Open Sans"/>
              </a:rPr>
              <a:t>, integrada en el ecosistema </a:t>
            </a:r>
            <a:r>
              <a:rPr i="1" lang="es" sz="1600">
                <a:latin typeface="Open Sans"/>
                <a:ea typeface="Open Sans"/>
                <a:cs typeface="Open Sans"/>
                <a:sym typeface="Open Sans"/>
              </a:rPr>
              <a:t>SciPy</a:t>
            </a:r>
            <a:r>
              <a:rPr lang="es" sz="1600">
                <a:latin typeface="Open Sans"/>
                <a:ea typeface="Open Sans"/>
                <a:cs typeface="Open Sans"/>
                <a:sym typeface="Open Sans"/>
              </a:rPr>
              <a:t>:</a:t>
            </a:r>
            <a:endParaRPr sz="1600">
              <a:latin typeface="Open Sans"/>
              <a:ea typeface="Open Sans"/>
              <a:cs typeface="Open Sans"/>
              <a:sym typeface="Open Sans"/>
            </a:endParaRPr>
          </a:p>
          <a:p>
            <a:pPr indent="-330200" lvl="1" marL="914400" rtl="0" algn="l">
              <a:lnSpc>
                <a:spcPct val="150000"/>
              </a:lnSpc>
              <a:spcBef>
                <a:spcPts val="0"/>
              </a:spcBef>
              <a:spcAft>
                <a:spcPts val="0"/>
              </a:spcAft>
              <a:buSzPts val="1600"/>
              <a:buFont typeface="Open Sans"/>
              <a:buChar char="○"/>
            </a:pPr>
            <a:r>
              <a:rPr lang="es" sz="1600">
                <a:latin typeface="Open Sans"/>
                <a:ea typeface="Open Sans"/>
                <a:cs typeface="Open Sans"/>
                <a:sym typeface="Open Sans"/>
              </a:rPr>
              <a:t>Herramientas de caracterización y análisis de matrices aleatorias</a:t>
            </a:r>
            <a:endParaRPr sz="1600">
              <a:latin typeface="Open Sans"/>
              <a:ea typeface="Open Sans"/>
              <a:cs typeface="Open Sans"/>
              <a:sym typeface="Open Sans"/>
            </a:endParaRPr>
          </a:p>
          <a:p>
            <a:pPr indent="-330200" lvl="1" marL="914400" rtl="0" algn="l">
              <a:lnSpc>
                <a:spcPct val="150000"/>
              </a:lnSpc>
              <a:spcBef>
                <a:spcPts val="0"/>
              </a:spcBef>
              <a:spcAft>
                <a:spcPts val="0"/>
              </a:spcAft>
              <a:buSzPts val="1600"/>
              <a:buFont typeface="Open Sans"/>
              <a:buChar char="○"/>
            </a:pPr>
            <a:r>
              <a:rPr lang="es" sz="1600">
                <a:latin typeface="Open Sans"/>
                <a:ea typeface="Open Sans"/>
                <a:cs typeface="Open Sans"/>
                <a:sym typeface="Open Sans"/>
              </a:rPr>
              <a:t>Estimación de matrices de covarianza</a:t>
            </a:r>
            <a:endParaRPr sz="1600">
              <a:latin typeface="Open Sans"/>
              <a:ea typeface="Open Sans"/>
              <a:cs typeface="Open Sans"/>
              <a:sym typeface="Open Sans"/>
            </a:endParaRPr>
          </a:p>
          <a:p>
            <a:pPr indent="-330200" lvl="0" marL="457200" rtl="0" algn="l">
              <a:lnSpc>
                <a:spcPct val="150000"/>
              </a:lnSpc>
              <a:spcBef>
                <a:spcPts val="0"/>
              </a:spcBef>
              <a:spcAft>
                <a:spcPts val="0"/>
              </a:spcAft>
              <a:buClr>
                <a:srgbClr val="6AA84F"/>
              </a:buClr>
              <a:buSzPts val="1600"/>
              <a:buFont typeface="Open Sans"/>
              <a:buChar char="●"/>
            </a:pPr>
            <a:r>
              <a:rPr lang="es" sz="1600">
                <a:latin typeface="Open Sans"/>
                <a:ea typeface="Open Sans"/>
                <a:cs typeface="Open Sans"/>
                <a:sym typeface="Open Sans"/>
              </a:rPr>
              <a:t>Documentación completa accesible en </a:t>
            </a:r>
            <a:r>
              <a:rPr i="1" lang="es" sz="1600">
                <a:latin typeface="Open Sans"/>
                <a:ea typeface="Open Sans"/>
                <a:cs typeface="Open Sans"/>
                <a:sym typeface="Open Sans"/>
              </a:rPr>
              <a:t>Read the Docs</a:t>
            </a:r>
            <a:r>
              <a:rPr lang="es" sz="1600">
                <a:latin typeface="Open Sans"/>
                <a:ea typeface="Open Sans"/>
                <a:cs typeface="Open Sans"/>
                <a:sym typeface="Open Sans"/>
              </a:rPr>
              <a:t>.</a:t>
            </a:r>
            <a:endParaRPr sz="1600">
              <a:latin typeface="Open Sans"/>
              <a:ea typeface="Open Sans"/>
              <a:cs typeface="Open Sans"/>
              <a:sym typeface="Open Sans"/>
            </a:endParaRPr>
          </a:p>
          <a:p>
            <a:pPr indent="-330200" lvl="0" marL="457200" rtl="0" algn="l">
              <a:lnSpc>
                <a:spcPct val="150000"/>
              </a:lnSpc>
              <a:spcBef>
                <a:spcPts val="0"/>
              </a:spcBef>
              <a:spcAft>
                <a:spcPts val="0"/>
              </a:spcAft>
              <a:buClr>
                <a:srgbClr val="6AA84F"/>
              </a:buClr>
              <a:buSzPts val="1600"/>
              <a:buFont typeface="Open Sans"/>
              <a:buChar char="●"/>
            </a:pPr>
            <a:r>
              <a:rPr lang="es" sz="1600">
                <a:latin typeface="Open Sans"/>
                <a:ea typeface="Open Sans"/>
                <a:cs typeface="Open Sans"/>
                <a:sym typeface="Open Sans"/>
              </a:rPr>
              <a:t>Publicación de la librería de código abierto en </a:t>
            </a:r>
            <a:r>
              <a:rPr i="1" lang="es" sz="1600">
                <a:latin typeface="Open Sans"/>
                <a:ea typeface="Open Sans"/>
                <a:cs typeface="Open Sans"/>
                <a:sym typeface="Open Sans"/>
              </a:rPr>
              <a:t>PyPI</a:t>
            </a:r>
            <a:r>
              <a:rPr lang="es" sz="1600">
                <a:latin typeface="Open Sans"/>
                <a:ea typeface="Open Sans"/>
                <a:cs typeface="Open Sans"/>
                <a:sym typeface="Open Sans"/>
              </a:rPr>
              <a:t>.</a:t>
            </a:r>
            <a:endParaRPr sz="1600">
              <a:latin typeface="Open Sans"/>
              <a:ea typeface="Open Sans"/>
              <a:cs typeface="Open Sans"/>
              <a:sym typeface="Open Sans"/>
            </a:endParaRPr>
          </a:p>
        </p:txBody>
      </p:sp>
      <p:sp>
        <p:nvSpPr>
          <p:cNvPr id="79" name="Google Shape;79;p15"/>
          <p:cNvSpPr/>
          <p:nvPr/>
        </p:nvSpPr>
        <p:spPr>
          <a:xfrm rot="5400000">
            <a:off x="4545000" y="-34325"/>
            <a:ext cx="54000" cy="9144000"/>
          </a:xfrm>
          <a:prstGeom prst="rect">
            <a:avLst/>
          </a:prstGeom>
          <a:solidFill>
            <a:srgbClr val="9ED9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p:nvPr/>
        </p:nvSpPr>
        <p:spPr>
          <a:xfrm rot="5400000">
            <a:off x="4545000" y="19663"/>
            <a:ext cx="54000" cy="91440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txBox="1"/>
          <p:nvPr/>
        </p:nvSpPr>
        <p:spPr>
          <a:xfrm>
            <a:off x="6071925" y="4630225"/>
            <a:ext cx="2774400" cy="45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6AA84F"/>
                </a:solidFill>
                <a:latin typeface="Open Sans"/>
                <a:ea typeface="Open Sans"/>
                <a:cs typeface="Open Sans"/>
                <a:sym typeface="Open Sans"/>
              </a:rPr>
              <a:t>Alejandro Santorum Varela</a:t>
            </a:r>
            <a:endParaRPr sz="1000">
              <a:solidFill>
                <a:srgbClr val="6AA84F"/>
              </a:solidFill>
              <a:latin typeface="Open Sans"/>
              <a:ea typeface="Open Sans"/>
              <a:cs typeface="Open Sans"/>
              <a:sym typeface="Open Sans"/>
            </a:endParaRPr>
          </a:p>
          <a:p>
            <a:pPr indent="0" lvl="0" marL="0" rtl="0" algn="ctr">
              <a:spcBef>
                <a:spcPts val="0"/>
              </a:spcBef>
              <a:spcAft>
                <a:spcPts val="0"/>
              </a:spcAft>
              <a:buNone/>
            </a:pPr>
            <a:r>
              <a:rPr lang="es" sz="1000">
                <a:solidFill>
                  <a:srgbClr val="666666"/>
                </a:solidFill>
                <a:latin typeface="Open Sans"/>
                <a:ea typeface="Open Sans"/>
                <a:cs typeface="Open Sans"/>
                <a:sym typeface="Open Sans"/>
              </a:rPr>
              <a:t>alejandro.santorum@estudiante.uam.es</a:t>
            </a:r>
            <a:endParaRPr sz="1000">
              <a:solidFill>
                <a:srgbClr val="6AA84F"/>
              </a:solidFill>
              <a:latin typeface="Open Sans"/>
              <a:ea typeface="Open Sans"/>
              <a:cs typeface="Open Sans"/>
              <a:sym typeface="Open Sans"/>
            </a:endParaRPr>
          </a:p>
        </p:txBody>
      </p:sp>
      <p:pic>
        <p:nvPicPr>
          <p:cNvPr id="82" name="Google Shape;82;p15"/>
          <p:cNvPicPr preferRelativeResize="0"/>
          <p:nvPr/>
        </p:nvPicPr>
        <p:blipFill>
          <a:blip r:embed="rId3">
            <a:alphaModFix/>
          </a:blip>
          <a:stretch>
            <a:fillRect/>
          </a:stretch>
        </p:blipFill>
        <p:spPr>
          <a:xfrm>
            <a:off x="184225" y="4663225"/>
            <a:ext cx="2293123" cy="393599"/>
          </a:xfrm>
          <a:prstGeom prst="rect">
            <a:avLst/>
          </a:prstGeom>
          <a:noFill/>
          <a:ln>
            <a:noFill/>
          </a:ln>
        </p:spPr>
      </p:pic>
      <p:sp>
        <p:nvSpPr>
          <p:cNvPr id="83" name="Google Shape;83;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84" name="Google Shape;84;p15"/>
          <p:cNvSpPr txBox="1"/>
          <p:nvPr/>
        </p:nvSpPr>
        <p:spPr>
          <a:xfrm>
            <a:off x="8846300" y="4717350"/>
            <a:ext cx="346200" cy="2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800">
                <a:solidFill>
                  <a:srgbClr val="595959"/>
                </a:solidFill>
                <a:latin typeface="Open Sans"/>
                <a:ea typeface="Open Sans"/>
                <a:cs typeface="Open Sans"/>
                <a:sym typeface="Open Sans"/>
              </a:rPr>
              <a:t>/17</a:t>
            </a:r>
            <a:endParaRPr sz="800">
              <a:solidFill>
                <a:srgbClr val="595959"/>
              </a:solidFill>
              <a:latin typeface="Open Sans"/>
              <a:ea typeface="Open Sans"/>
              <a:cs typeface="Open Sans"/>
              <a:sym typeface="Open Sans"/>
            </a:endParaRPr>
          </a:p>
        </p:txBody>
      </p:sp>
      <p:sp>
        <p:nvSpPr>
          <p:cNvPr id="85" name="Google Shape;85;p15"/>
          <p:cNvSpPr txBox="1"/>
          <p:nvPr/>
        </p:nvSpPr>
        <p:spPr>
          <a:xfrm>
            <a:off x="3329100" y="4630225"/>
            <a:ext cx="2485800" cy="45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sz="1000">
                <a:solidFill>
                  <a:srgbClr val="666666"/>
                </a:solidFill>
                <a:latin typeface="Open Sans"/>
                <a:ea typeface="Open Sans"/>
                <a:cs typeface="Open Sans"/>
                <a:sym typeface="Open Sans"/>
              </a:rPr>
              <a:t>Proyecto de Fin de Grado</a:t>
            </a:r>
            <a:endParaRPr b="1" sz="1000">
              <a:solidFill>
                <a:srgbClr val="666666"/>
              </a:solidFill>
              <a:latin typeface="Open Sans"/>
              <a:ea typeface="Open Sans"/>
              <a:cs typeface="Open Sans"/>
              <a:sym typeface="Open Sans"/>
            </a:endParaRPr>
          </a:p>
          <a:p>
            <a:pPr indent="0" lvl="0" marL="0" rtl="0" algn="ctr">
              <a:spcBef>
                <a:spcPts val="0"/>
              </a:spcBef>
              <a:spcAft>
                <a:spcPts val="0"/>
              </a:spcAft>
              <a:buClr>
                <a:schemeClr val="dk1"/>
              </a:buClr>
              <a:buSzPts val="1100"/>
              <a:buFont typeface="Arial"/>
              <a:buNone/>
            </a:pPr>
            <a:r>
              <a:rPr b="1" lang="es" sz="1000">
                <a:solidFill>
                  <a:srgbClr val="666666"/>
                </a:solidFill>
                <a:latin typeface="Open Sans"/>
                <a:ea typeface="Open Sans"/>
                <a:cs typeface="Open Sans"/>
                <a:sym typeface="Open Sans"/>
              </a:rPr>
              <a:t>2020-2021</a:t>
            </a:r>
            <a:endParaRPr b="1" sz="1000">
              <a:solidFill>
                <a:srgbClr val="666666"/>
              </a:solidFill>
              <a:latin typeface="Open Sans"/>
              <a:ea typeface="Open Sans"/>
              <a:cs typeface="Open Sans"/>
              <a:sym typeface="Open Sans"/>
            </a:endParaRPr>
          </a:p>
        </p:txBody>
      </p:sp>
      <p:pic>
        <p:nvPicPr>
          <p:cNvPr id="86" name="Google Shape;86;p15"/>
          <p:cNvPicPr preferRelativeResize="0"/>
          <p:nvPr/>
        </p:nvPicPr>
        <p:blipFill>
          <a:blip r:embed="rId4">
            <a:alphaModFix/>
          </a:blip>
          <a:stretch>
            <a:fillRect/>
          </a:stretch>
        </p:blipFill>
        <p:spPr>
          <a:xfrm>
            <a:off x="6172325" y="2569500"/>
            <a:ext cx="2573600" cy="1842626"/>
          </a:xfrm>
          <a:prstGeom prst="rect">
            <a:avLst/>
          </a:prstGeom>
          <a:noFill/>
          <a:ln>
            <a:noFill/>
          </a:ln>
        </p:spPr>
      </p:pic>
      <p:pic>
        <p:nvPicPr>
          <p:cNvPr id="87" name="Google Shape;87;p15"/>
          <p:cNvPicPr preferRelativeResize="0"/>
          <p:nvPr/>
        </p:nvPicPr>
        <p:blipFill>
          <a:blip r:embed="rId5">
            <a:alphaModFix/>
          </a:blip>
          <a:stretch>
            <a:fillRect/>
          </a:stretch>
        </p:blipFill>
        <p:spPr>
          <a:xfrm>
            <a:off x="1595400" y="3246700"/>
            <a:ext cx="2536700" cy="687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6"/>
          <p:cNvSpPr txBox="1"/>
          <p:nvPr>
            <p:ph type="title"/>
          </p:nvPr>
        </p:nvSpPr>
        <p:spPr>
          <a:xfrm>
            <a:off x="311700" y="239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6AA84F"/>
                </a:solidFill>
                <a:latin typeface="Montserrat"/>
                <a:ea typeface="Montserrat"/>
                <a:cs typeface="Montserrat"/>
                <a:sym typeface="Montserrat"/>
              </a:rPr>
              <a:t>Introducción</a:t>
            </a:r>
            <a:endParaRPr b="1">
              <a:solidFill>
                <a:srgbClr val="6AA84F"/>
              </a:solidFill>
              <a:latin typeface="Montserrat"/>
              <a:ea typeface="Montserrat"/>
              <a:cs typeface="Montserrat"/>
              <a:sym typeface="Montserrat"/>
            </a:endParaRPr>
          </a:p>
        </p:txBody>
      </p:sp>
      <p:sp>
        <p:nvSpPr>
          <p:cNvPr id="93" name="Google Shape;93;p16"/>
          <p:cNvSpPr txBox="1"/>
          <p:nvPr>
            <p:ph idx="1" type="body"/>
          </p:nvPr>
        </p:nvSpPr>
        <p:spPr>
          <a:xfrm>
            <a:off x="311700" y="917000"/>
            <a:ext cx="7869900" cy="3419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600">
                <a:latin typeface="Open Sans"/>
                <a:ea typeface="Open Sans"/>
                <a:cs typeface="Open Sans"/>
                <a:sym typeface="Open Sans"/>
              </a:rPr>
              <a:t>La </a:t>
            </a:r>
            <a:r>
              <a:rPr b="1" lang="es" sz="1600">
                <a:latin typeface="Open Sans"/>
                <a:ea typeface="Open Sans"/>
                <a:cs typeface="Open Sans"/>
                <a:sym typeface="Open Sans"/>
              </a:rPr>
              <a:t>Teoría de Matrices Aleatorias</a:t>
            </a:r>
            <a:r>
              <a:rPr lang="es" sz="1600">
                <a:latin typeface="Open Sans"/>
                <a:ea typeface="Open Sans"/>
                <a:cs typeface="Open Sans"/>
                <a:sym typeface="Open Sans"/>
              </a:rPr>
              <a:t> (</a:t>
            </a:r>
            <a:r>
              <a:rPr i="1" lang="es" sz="1600">
                <a:latin typeface="Open Sans"/>
                <a:ea typeface="Open Sans"/>
                <a:cs typeface="Open Sans"/>
                <a:sym typeface="Open Sans"/>
              </a:rPr>
              <a:t>Random Matrix Theory</a:t>
            </a:r>
            <a:r>
              <a:rPr lang="es" sz="1600">
                <a:latin typeface="Open Sans"/>
                <a:ea typeface="Open Sans"/>
                <a:cs typeface="Open Sans"/>
                <a:sym typeface="Open Sans"/>
              </a:rPr>
              <a:t>, RMT) es la rama de la estadística que estudia las matrices cuyas entradas son </a:t>
            </a:r>
            <a:r>
              <a:rPr b="1" lang="es" sz="1600">
                <a:latin typeface="Open Sans"/>
                <a:ea typeface="Open Sans"/>
                <a:cs typeface="Open Sans"/>
                <a:sym typeface="Open Sans"/>
              </a:rPr>
              <a:t>variables aleatorias</a:t>
            </a:r>
            <a:r>
              <a:rPr lang="es" sz="1600">
                <a:latin typeface="Open Sans"/>
                <a:ea typeface="Open Sans"/>
                <a:cs typeface="Open Sans"/>
                <a:sym typeface="Open Sans"/>
              </a:rPr>
              <a:t>.</a:t>
            </a:r>
            <a:endParaRPr sz="1600">
              <a:latin typeface="Open Sans"/>
              <a:ea typeface="Open Sans"/>
              <a:cs typeface="Open Sans"/>
              <a:sym typeface="Open Sans"/>
            </a:endParaRPr>
          </a:p>
          <a:p>
            <a:pPr indent="0" lvl="0" marL="0" rtl="0" algn="l">
              <a:lnSpc>
                <a:spcPct val="150000"/>
              </a:lnSpc>
              <a:spcBef>
                <a:spcPts val="1600"/>
              </a:spcBef>
              <a:spcAft>
                <a:spcPts val="0"/>
              </a:spcAft>
              <a:buNone/>
            </a:pPr>
            <a:r>
              <a:rPr lang="es" sz="1600">
                <a:latin typeface="Open Sans"/>
                <a:ea typeface="Open Sans"/>
                <a:cs typeface="Open Sans"/>
                <a:sym typeface="Open Sans"/>
              </a:rPr>
              <a:t>Las matrices aleatorias son </a:t>
            </a:r>
            <a:r>
              <a:rPr b="1" lang="es" sz="1600">
                <a:latin typeface="Open Sans"/>
                <a:ea typeface="Open Sans"/>
                <a:cs typeface="Open Sans"/>
                <a:sym typeface="Open Sans"/>
              </a:rPr>
              <a:t>agrupadas en </a:t>
            </a:r>
            <a:r>
              <a:rPr b="1" i="1" lang="es" sz="1600">
                <a:latin typeface="Open Sans"/>
                <a:ea typeface="Open Sans"/>
                <a:cs typeface="Open Sans"/>
                <a:sym typeface="Open Sans"/>
              </a:rPr>
              <a:t>ensembles</a:t>
            </a:r>
            <a:r>
              <a:rPr lang="es" sz="1600">
                <a:latin typeface="Open Sans"/>
                <a:ea typeface="Open Sans"/>
                <a:cs typeface="Open Sans"/>
                <a:sym typeface="Open Sans"/>
              </a:rPr>
              <a:t> (conjuntos) para la caracterización de sus propiedades comunes.</a:t>
            </a:r>
            <a:endParaRPr sz="1600">
              <a:latin typeface="Open Sans"/>
              <a:ea typeface="Open Sans"/>
              <a:cs typeface="Open Sans"/>
              <a:sym typeface="Open Sans"/>
            </a:endParaRPr>
          </a:p>
          <a:p>
            <a:pPr indent="0" lvl="0" marL="0" rtl="0" algn="l">
              <a:lnSpc>
                <a:spcPct val="150000"/>
              </a:lnSpc>
              <a:spcBef>
                <a:spcPts val="1600"/>
              </a:spcBef>
              <a:spcAft>
                <a:spcPts val="0"/>
              </a:spcAft>
              <a:buNone/>
            </a:pPr>
            <a:r>
              <a:rPr lang="es" sz="1600">
                <a:latin typeface="Open Sans"/>
                <a:ea typeface="Open Sans"/>
                <a:cs typeface="Open Sans"/>
                <a:sym typeface="Open Sans"/>
              </a:rPr>
              <a:t>La Teoría de Matrices Aleatorias tiene aplicaciones en diversos campos:</a:t>
            </a:r>
            <a:endParaRPr sz="1600">
              <a:latin typeface="Open Sans"/>
              <a:ea typeface="Open Sans"/>
              <a:cs typeface="Open Sans"/>
              <a:sym typeface="Open Sans"/>
            </a:endParaRPr>
          </a:p>
          <a:p>
            <a:pPr indent="-330200" lvl="0" marL="457200" rtl="0" algn="l">
              <a:lnSpc>
                <a:spcPct val="150000"/>
              </a:lnSpc>
              <a:spcBef>
                <a:spcPts val="1000"/>
              </a:spcBef>
              <a:spcAft>
                <a:spcPts val="0"/>
              </a:spcAft>
              <a:buSzPts val="1600"/>
              <a:buFont typeface="Open Sans"/>
              <a:buChar char="●"/>
            </a:pPr>
            <a:r>
              <a:rPr lang="es" sz="1600">
                <a:latin typeface="Open Sans"/>
                <a:ea typeface="Open Sans"/>
                <a:cs typeface="Open Sans"/>
                <a:sym typeface="Open Sans"/>
              </a:rPr>
              <a:t>Estadística</a:t>
            </a:r>
            <a:endParaRPr sz="1600">
              <a:latin typeface="Open Sans"/>
              <a:ea typeface="Open Sans"/>
              <a:cs typeface="Open Sans"/>
              <a:sym typeface="Open Sans"/>
            </a:endParaRPr>
          </a:p>
          <a:p>
            <a:pPr indent="-330200" lvl="0" marL="457200" rtl="0" algn="l">
              <a:lnSpc>
                <a:spcPct val="150000"/>
              </a:lnSpc>
              <a:spcBef>
                <a:spcPts val="0"/>
              </a:spcBef>
              <a:spcAft>
                <a:spcPts val="0"/>
              </a:spcAft>
              <a:buSzPts val="1600"/>
              <a:buFont typeface="Open Sans"/>
              <a:buChar char="●"/>
            </a:pPr>
            <a:r>
              <a:rPr lang="es" sz="1600">
                <a:latin typeface="Open Sans"/>
                <a:ea typeface="Open Sans"/>
                <a:cs typeface="Open Sans"/>
                <a:sym typeface="Open Sans"/>
              </a:rPr>
              <a:t>Inteligencia Artificial</a:t>
            </a:r>
            <a:endParaRPr sz="1600">
              <a:latin typeface="Open Sans"/>
              <a:ea typeface="Open Sans"/>
              <a:cs typeface="Open Sans"/>
              <a:sym typeface="Open Sans"/>
            </a:endParaRPr>
          </a:p>
        </p:txBody>
      </p:sp>
      <p:sp>
        <p:nvSpPr>
          <p:cNvPr id="94" name="Google Shape;94;p16"/>
          <p:cNvSpPr/>
          <p:nvPr/>
        </p:nvSpPr>
        <p:spPr>
          <a:xfrm rot="5400000">
            <a:off x="4545000" y="-34325"/>
            <a:ext cx="54000" cy="9144000"/>
          </a:xfrm>
          <a:prstGeom prst="rect">
            <a:avLst/>
          </a:prstGeom>
          <a:solidFill>
            <a:srgbClr val="9ED9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6"/>
          <p:cNvSpPr/>
          <p:nvPr/>
        </p:nvSpPr>
        <p:spPr>
          <a:xfrm rot="5400000">
            <a:off x="4545000" y="19663"/>
            <a:ext cx="54000" cy="91440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6"/>
          <p:cNvSpPr txBox="1"/>
          <p:nvPr/>
        </p:nvSpPr>
        <p:spPr>
          <a:xfrm>
            <a:off x="6071925" y="4630225"/>
            <a:ext cx="2774400" cy="45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6AA84F"/>
                </a:solidFill>
                <a:latin typeface="Open Sans"/>
                <a:ea typeface="Open Sans"/>
                <a:cs typeface="Open Sans"/>
                <a:sym typeface="Open Sans"/>
              </a:rPr>
              <a:t>Alejandro Santorum Varela</a:t>
            </a:r>
            <a:endParaRPr sz="1000">
              <a:solidFill>
                <a:srgbClr val="6AA84F"/>
              </a:solidFill>
              <a:latin typeface="Open Sans"/>
              <a:ea typeface="Open Sans"/>
              <a:cs typeface="Open Sans"/>
              <a:sym typeface="Open Sans"/>
            </a:endParaRPr>
          </a:p>
          <a:p>
            <a:pPr indent="0" lvl="0" marL="0" rtl="0" algn="ctr">
              <a:spcBef>
                <a:spcPts val="0"/>
              </a:spcBef>
              <a:spcAft>
                <a:spcPts val="0"/>
              </a:spcAft>
              <a:buNone/>
            </a:pPr>
            <a:r>
              <a:rPr lang="es" sz="1000">
                <a:solidFill>
                  <a:srgbClr val="666666"/>
                </a:solidFill>
                <a:latin typeface="Open Sans"/>
                <a:ea typeface="Open Sans"/>
                <a:cs typeface="Open Sans"/>
                <a:sym typeface="Open Sans"/>
              </a:rPr>
              <a:t>alejandro.santorum@estudiante.uam.es</a:t>
            </a:r>
            <a:endParaRPr sz="1000">
              <a:solidFill>
                <a:srgbClr val="6AA84F"/>
              </a:solidFill>
              <a:latin typeface="Open Sans"/>
              <a:ea typeface="Open Sans"/>
              <a:cs typeface="Open Sans"/>
              <a:sym typeface="Open Sans"/>
            </a:endParaRPr>
          </a:p>
        </p:txBody>
      </p:sp>
      <p:pic>
        <p:nvPicPr>
          <p:cNvPr id="97" name="Google Shape;97;p16"/>
          <p:cNvPicPr preferRelativeResize="0"/>
          <p:nvPr/>
        </p:nvPicPr>
        <p:blipFill>
          <a:blip r:embed="rId3">
            <a:alphaModFix/>
          </a:blip>
          <a:stretch>
            <a:fillRect/>
          </a:stretch>
        </p:blipFill>
        <p:spPr>
          <a:xfrm>
            <a:off x="184225" y="4663225"/>
            <a:ext cx="2293123" cy="393599"/>
          </a:xfrm>
          <a:prstGeom prst="rect">
            <a:avLst/>
          </a:prstGeom>
          <a:noFill/>
          <a:ln>
            <a:noFill/>
          </a:ln>
        </p:spPr>
      </p:pic>
      <p:sp>
        <p:nvSpPr>
          <p:cNvPr id="98" name="Google Shape;9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99" name="Google Shape;99;p16"/>
          <p:cNvSpPr txBox="1"/>
          <p:nvPr/>
        </p:nvSpPr>
        <p:spPr>
          <a:xfrm>
            <a:off x="8846300" y="4717350"/>
            <a:ext cx="346200" cy="2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800">
                <a:solidFill>
                  <a:srgbClr val="595959"/>
                </a:solidFill>
                <a:latin typeface="Open Sans"/>
                <a:ea typeface="Open Sans"/>
                <a:cs typeface="Open Sans"/>
                <a:sym typeface="Open Sans"/>
              </a:rPr>
              <a:t>/17</a:t>
            </a:r>
            <a:endParaRPr sz="800">
              <a:solidFill>
                <a:srgbClr val="595959"/>
              </a:solidFill>
              <a:latin typeface="Open Sans"/>
              <a:ea typeface="Open Sans"/>
              <a:cs typeface="Open Sans"/>
              <a:sym typeface="Open Sans"/>
            </a:endParaRPr>
          </a:p>
        </p:txBody>
      </p:sp>
      <p:sp>
        <p:nvSpPr>
          <p:cNvPr id="100" name="Google Shape;100;p16"/>
          <p:cNvSpPr txBox="1"/>
          <p:nvPr/>
        </p:nvSpPr>
        <p:spPr>
          <a:xfrm>
            <a:off x="3329100" y="4630225"/>
            <a:ext cx="2485800" cy="45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sz="1000">
                <a:solidFill>
                  <a:srgbClr val="666666"/>
                </a:solidFill>
                <a:latin typeface="Open Sans"/>
                <a:ea typeface="Open Sans"/>
                <a:cs typeface="Open Sans"/>
                <a:sym typeface="Open Sans"/>
              </a:rPr>
              <a:t>Proyecto de Fin de Grado</a:t>
            </a:r>
            <a:endParaRPr b="1" sz="1000">
              <a:solidFill>
                <a:srgbClr val="666666"/>
              </a:solidFill>
              <a:latin typeface="Open Sans"/>
              <a:ea typeface="Open Sans"/>
              <a:cs typeface="Open Sans"/>
              <a:sym typeface="Open Sans"/>
            </a:endParaRPr>
          </a:p>
          <a:p>
            <a:pPr indent="0" lvl="0" marL="0" rtl="0" algn="ctr">
              <a:spcBef>
                <a:spcPts val="0"/>
              </a:spcBef>
              <a:spcAft>
                <a:spcPts val="0"/>
              </a:spcAft>
              <a:buClr>
                <a:schemeClr val="dk1"/>
              </a:buClr>
              <a:buSzPts val="1100"/>
              <a:buFont typeface="Arial"/>
              <a:buNone/>
            </a:pPr>
            <a:r>
              <a:rPr b="1" lang="es" sz="1000">
                <a:solidFill>
                  <a:srgbClr val="666666"/>
                </a:solidFill>
                <a:latin typeface="Open Sans"/>
                <a:ea typeface="Open Sans"/>
                <a:cs typeface="Open Sans"/>
                <a:sym typeface="Open Sans"/>
              </a:rPr>
              <a:t>2020-2021</a:t>
            </a:r>
            <a:endParaRPr b="1" sz="1000">
              <a:solidFill>
                <a:srgbClr val="666666"/>
              </a:solidFill>
              <a:latin typeface="Open Sans"/>
              <a:ea typeface="Open Sans"/>
              <a:cs typeface="Open Sans"/>
              <a:sym typeface="Open Sans"/>
            </a:endParaRPr>
          </a:p>
        </p:txBody>
      </p:sp>
      <p:sp>
        <p:nvSpPr>
          <p:cNvPr id="101" name="Google Shape;101;p16"/>
          <p:cNvSpPr txBox="1"/>
          <p:nvPr>
            <p:ph idx="1" type="body"/>
          </p:nvPr>
        </p:nvSpPr>
        <p:spPr>
          <a:xfrm>
            <a:off x="3151800" y="3248425"/>
            <a:ext cx="2663100" cy="11967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Font typeface="Open Sans"/>
              <a:buChar char="●"/>
            </a:pPr>
            <a:r>
              <a:rPr lang="es" sz="1600">
                <a:latin typeface="Open Sans"/>
                <a:ea typeface="Open Sans"/>
                <a:cs typeface="Open Sans"/>
                <a:sym typeface="Open Sans"/>
              </a:rPr>
              <a:t>Física</a:t>
            </a:r>
            <a:endParaRPr sz="1600">
              <a:latin typeface="Open Sans"/>
              <a:ea typeface="Open Sans"/>
              <a:cs typeface="Open Sans"/>
              <a:sym typeface="Open Sans"/>
            </a:endParaRPr>
          </a:p>
          <a:p>
            <a:pPr indent="-330200" lvl="0" marL="457200" rtl="0" algn="l">
              <a:lnSpc>
                <a:spcPct val="150000"/>
              </a:lnSpc>
              <a:spcBef>
                <a:spcPts val="0"/>
              </a:spcBef>
              <a:spcAft>
                <a:spcPts val="0"/>
              </a:spcAft>
              <a:buSzPts val="1600"/>
              <a:buFont typeface="Open Sans"/>
              <a:buChar char="●"/>
            </a:pPr>
            <a:r>
              <a:rPr lang="es" sz="1600">
                <a:latin typeface="Open Sans"/>
                <a:ea typeface="Open Sans"/>
                <a:cs typeface="Open Sans"/>
                <a:sym typeface="Open Sans"/>
              </a:rPr>
              <a:t>Finanzas</a:t>
            </a:r>
            <a:endParaRPr sz="1600">
              <a:latin typeface="Open Sans"/>
              <a:ea typeface="Open Sans"/>
              <a:cs typeface="Open Sans"/>
              <a:sym typeface="Open Sans"/>
            </a:endParaRPr>
          </a:p>
        </p:txBody>
      </p:sp>
      <p:sp>
        <p:nvSpPr>
          <p:cNvPr id="102" name="Google Shape;102;p16"/>
          <p:cNvSpPr txBox="1"/>
          <p:nvPr>
            <p:ph idx="1" type="body"/>
          </p:nvPr>
        </p:nvSpPr>
        <p:spPr>
          <a:xfrm>
            <a:off x="5547250" y="3248425"/>
            <a:ext cx="2542800" cy="8334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Font typeface="Open Sans"/>
              <a:buChar char="●"/>
            </a:pPr>
            <a:r>
              <a:rPr lang="es" sz="1600">
                <a:latin typeface="Open Sans"/>
                <a:ea typeface="Open Sans"/>
                <a:cs typeface="Open Sans"/>
                <a:sym typeface="Open Sans"/>
              </a:rPr>
              <a:t>Neurociencia</a:t>
            </a:r>
            <a:endParaRPr sz="1600">
              <a:latin typeface="Open Sans"/>
              <a:ea typeface="Open Sans"/>
              <a:cs typeface="Open Sans"/>
              <a:sym typeface="Open Sans"/>
            </a:endParaRPr>
          </a:p>
          <a:p>
            <a:pPr indent="-330200" lvl="0" marL="457200" rtl="0" algn="l">
              <a:lnSpc>
                <a:spcPct val="150000"/>
              </a:lnSpc>
              <a:spcBef>
                <a:spcPts val="0"/>
              </a:spcBef>
              <a:spcAft>
                <a:spcPts val="0"/>
              </a:spcAft>
              <a:buSzPts val="1600"/>
              <a:buFont typeface="Open Sans"/>
              <a:buChar char="●"/>
            </a:pPr>
            <a:r>
              <a:rPr lang="es" sz="1600">
                <a:latin typeface="Open Sans"/>
                <a:ea typeface="Open Sans"/>
                <a:cs typeface="Open Sans"/>
                <a:sym typeface="Open Sans"/>
              </a:rPr>
              <a:t>Ingenierías</a:t>
            </a:r>
            <a:endParaRPr sz="1600">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17"/>
          <p:cNvPicPr preferRelativeResize="0"/>
          <p:nvPr/>
        </p:nvPicPr>
        <p:blipFill>
          <a:blip r:embed="rId3">
            <a:alphaModFix/>
          </a:blip>
          <a:stretch>
            <a:fillRect/>
          </a:stretch>
        </p:blipFill>
        <p:spPr>
          <a:xfrm>
            <a:off x="5738875" y="0"/>
            <a:ext cx="3212675" cy="4618676"/>
          </a:xfrm>
          <a:prstGeom prst="rect">
            <a:avLst/>
          </a:prstGeom>
          <a:noFill/>
          <a:ln>
            <a:noFill/>
          </a:ln>
        </p:spPr>
      </p:pic>
      <p:sp>
        <p:nvSpPr>
          <p:cNvPr id="108" name="Google Shape;108;p17"/>
          <p:cNvSpPr txBox="1"/>
          <p:nvPr>
            <p:ph type="title"/>
          </p:nvPr>
        </p:nvSpPr>
        <p:spPr>
          <a:xfrm>
            <a:off x="311700" y="239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6AA84F"/>
                </a:solidFill>
                <a:latin typeface="Montserrat"/>
                <a:ea typeface="Montserrat"/>
                <a:cs typeface="Montserrat"/>
                <a:sym typeface="Montserrat"/>
              </a:rPr>
              <a:t>Clasificación en </a:t>
            </a:r>
            <a:r>
              <a:rPr b="1" i="1" lang="es">
                <a:solidFill>
                  <a:srgbClr val="6AA84F"/>
                </a:solidFill>
                <a:latin typeface="Montserrat"/>
                <a:ea typeface="Montserrat"/>
                <a:cs typeface="Montserrat"/>
                <a:sym typeface="Montserrat"/>
              </a:rPr>
              <a:t>ensembles</a:t>
            </a:r>
            <a:endParaRPr b="1" i="1">
              <a:solidFill>
                <a:srgbClr val="6AA84F"/>
              </a:solidFill>
              <a:latin typeface="Montserrat"/>
              <a:ea typeface="Montserrat"/>
              <a:cs typeface="Montserrat"/>
              <a:sym typeface="Montserrat"/>
            </a:endParaRPr>
          </a:p>
        </p:txBody>
      </p:sp>
      <p:sp>
        <p:nvSpPr>
          <p:cNvPr id="109" name="Google Shape;109;p17"/>
          <p:cNvSpPr txBox="1"/>
          <p:nvPr>
            <p:ph idx="1" type="body"/>
          </p:nvPr>
        </p:nvSpPr>
        <p:spPr>
          <a:xfrm>
            <a:off x="29925" y="1060225"/>
            <a:ext cx="5983200" cy="3492900"/>
          </a:xfrm>
          <a:prstGeom prst="rect">
            <a:avLst/>
          </a:prstGeom>
        </p:spPr>
        <p:txBody>
          <a:bodyPr anchorCtr="0" anchor="t" bIns="91425" lIns="91425" spcFirstLastPara="1" rIns="91425" wrap="square" tIns="36000">
            <a:noAutofit/>
          </a:bodyPr>
          <a:lstStyle/>
          <a:p>
            <a:pPr indent="0" lvl="0" marL="457200" rtl="0" algn="l">
              <a:lnSpc>
                <a:spcPct val="150000"/>
              </a:lnSpc>
              <a:spcBef>
                <a:spcPts val="0"/>
              </a:spcBef>
              <a:spcAft>
                <a:spcPts val="0"/>
              </a:spcAft>
              <a:buNone/>
            </a:pPr>
            <a:r>
              <a:rPr lang="es" sz="1600">
                <a:latin typeface="Open Sans"/>
                <a:ea typeface="Open Sans"/>
                <a:cs typeface="Open Sans"/>
                <a:sym typeface="Open Sans"/>
              </a:rPr>
              <a:t>Las matrices aleatorias son agrupadas en </a:t>
            </a:r>
            <a:r>
              <a:rPr i="1" lang="es" sz="1600">
                <a:latin typeface="Open Sans"/>
                <a:ea typeface="Open Sans"/>
                <a:cs typeface="Open Sans"/>
                <a:sym typeface="Open Sans"/>
              </a:rPr>
              <a:t>ensembles</a:t>
            </a:r>
            <a:r>
              <a:rPr lang="es" sz="1600">
                <a:latin typeface="Open Sans"/>
                <a:ea typeface="Open Sans"/>
                <a:cs typeface="Open Sans"/>
                <a:sym typeface="Open Sans"/>
              </a:rPr>
              <a:t>:</a:t>
            </a:r>
            <a:endParaRPr sz="1600">
              <a:latin typeface="Open Sans"/>
              <a:ea typeface="Open Sans"/>
              <a:cs typeface="Open Sans"/>
              <a:sym typeface="Open Sans"/>
            </a:endParaRPr>
          </a:p>
          <a:p>
            <a:pPr indent="-330200" lvl="0" marL="914400" rtl="0" algn="l">
              <a:lnSpc>
                <a:spcPct val="150000"/>
              </a:lnSpc>
              <a:spcBef>
                <a:spcPts val="0"/>
              </a:spcBef>
              <a:spcAft>
                <a:spcPts val="0"/>
              </a:spcAft>
              <a:buClr>
                <a:srgbClr val="6AA84F"/>
              </a:buClr>
              <a:buSzPts val="1600"/>
              <a:buFont typeface="Open Sans"/>
              <a:buChar char="●"/>
            </a:pPr>
            <a:r>
              <a:rPr lang="es" sz="1600">
                <a:latin typeface="Open Sans"/>
                <a:ea typeface="Open Sans"/>
                <a:cs typeface="Open Sans"/>
                <a:sym typeface="Open Sans"/>
              </a:rPr>
              <a:t>Ensemble Gaussiano</a:t>
            </a:r>
            <a:endParaRPr sz="1600">
              <a:latin typeface="Open Sans"/>
              <a:ea typeface="Open Sans"/>
              <a:cs typeface="Open Sans"/>
              <a:sym typeface="Open Sans"/>
            </a:endParaRPr>
          </a:p>
          <a:p>
            <a:pPr indent="-330200" lvl="0" marL="914400" rtl="0" algn="l">
              <a:lnSpc>
                <a:spcPct val="150000"/>
              </a:lnSpc>
              <a:spcBef>
                <a:spcPts val="0"/>
              </a:spcBef>
              <a:spcAft>
                <a:spcPts val="0"/>
              </a:spcAft>
              <a:buClr>
                <a:srgbClr val="6AA84F"/>
              </a:buClr>
              <a:buSzPts val="1600"/>
              <a:buFont typeface="Open Sans"/>
              <a:buChar char="●"/>
            </a:pPr>
            <a:r>
              <a:rPr lang="es" sz="1600">
                <a:latin typeface="Open Sans"/>
                <a:ea typeface="Open Sans"/>
                <a:cs typeface="Open Sans"/>
                <a:sym typeface="Open Sans"/>
              </a:rPr>
              <a:t>Ensemble de Wishart</a:t>
            </a:r>
            <a:endParaRPr sz="1600">
              <a:latin typeface="Open Sans"/>
              <a:ea typeface="Open Sans"/>
              <a:cs typeface="Open Sans"/>
              <a:sym typeface="Open Sans"/>
            </a:endParaRPr>
          </a:p>
          <a:p>
            <a:pPr indent="-330200" lvl="0" marL="914400" rtl="0" algn="l">
              <a:lnSpc>
                <a:spcPct val="150000"/>
              </a:lnSpc>
              <a:spcBef>
                <a:spcPts val="0"/>
              </a:spcBef>
              <a:spcAft>
                <a:spcPts val="0"/>
              </a:spcAft>
              <a:buClr>
                <a:srgbClr val="6AA84F"/>
              </a:buClr>
              <a:buSzPts val="1600"/>
              <a:buFont typeface="Open Sans"/>
              <a:buChar char="●"/>
            </a:pPr>
            <a:r>
              <a:rPr lang="es" sz="1600">
                <a:latin typeface="Open Sans"/>
                <a:ea typeface="Open Sans"/>
                <a:cs typeface="Open Sans"/>
                <a:sym typeface="Open Sans"/>
              </a:rPr>
              <a:t>Ensemble Manova</a:t>
            </a:r>
            <a:endParaRPr sz="1600">
              <a:latin typeface="Open Sans"/>
              <a:ea typeface="Open Sans"/>
              <a:cs typeface="Open Sans"/>
              <a:sym typeface="Open Sans"/>
            </a:endParaRPr>
          </a:p>
          <a:p>
            <a:pPr indent="-330200" lvl="0" marL="914400" rtl="0" algn="l">
              <a:lnSpc>
                <a:spcPct val="150000"/>
              </a:lnSpc>
              <a:spcBef>
                <a:spcPts val="0"/>
              </a:spcBef>
              <a:spcAft>
                <a:spcPts val="0"/>
              </a:spcAft>
              <a:buClr>
                <a:srgbClr val="6AA84F"/>
              </a:buClr>
              <a:buSzPts val="1600"/>
              <a:buFont typeface="Open Sans"/>
              <a:buChar char="●"/>
            </a:pPr>
            <a:r>
              <a:rPr lang="es" sz="1600">
                <a:latin typeface="Open Sans"/>
                <a:ea typeface="Open Sans"/>
                <a:cs typeface="Open Sans"/>
                <a:sym typeface="Open Sans"/>
              </a:rPr>
              <a:t>Ensemble Circular</a:t>
            </a:r>
            <a:endParaRPr sz="1600">
              <a:latin typeface="Open Sans"/>
              <a:ea typeface="Open Sans"/>
              <a:cs typeface="Open Sans"/>
              <a:sym typeface="Open Sans"/>
            </a:endParaRPr>
          </a:p>
          <a:p>
            <a:pPr indent="0" lvl="0" marL="0" rtl="0" algn="l">
              <a:lnSpc>
                <a:spcPct val="150000"/>
              </a:lnSpc>
              <a:spcBef>
                <a:spcPts val="1600"/>
              </a:spcBef>
              <a:spcAft>
                <a:spcPts val="0"/>
              </a:spcAft>
              <a:buNone/>
            </a:pPr>
            <a:r>
              <a:rPr lang="es" sz="1600">
                <a:latin typeface="Open Sans"/>
                <a:ea typeface="Open Sans"/>
                <a:cs typeface="Open Sans"/>
                <a:sym typeface="Open Sans"/>
              </a:rPr>
              <a:t>	Propiedades comunes:</a:t>
            </a:r>
            <a:endParaRPr sz="1600">
              <a:latin typeface="Open Sans"/>
              <a:ea typeface="Open Sans"/>
              <a:cs typeface="Open Sans"/>
              <a:sym typeface="Open Sans"/>
            </a:endParaRPr>
          </a:p>
          <a:p>
            <a:pPr indent="-330200" lvl="0" marL="914400" rtl="0" algn="l">
              <a:lnSpc>
                <a:spcPct val="150000"/>
              </a:lnSpc>
              <a:spcBef>
                <a:spcPts val="0"/>
              </a:spcBef>
              <a:spcAft>
                <a:spcPts val="0"/>
              </a:spcAft>
              <a:buClr>
                <a:srgbClr val="6AA84F"/>
              </a:buClr>
              <a:buSzPts val="1600"/>
              <a:buFont typeface="Open Sans"/>
              <a:buChar char="●"/>
            </a:pPr>
            <a:r>
              <a:rPr lang="es" sz="1600">
                <a:latin typeface="Open Sans"/>
                <a:ea typeface="Open Sans"/>
                <a:cs typeface="Open Sans"/>
                <a:sym typeface="Open Sans"/>
              </a:rPr>
              <a:t>Distribución de sus entradas</a:t>
            </a:r>
            <a:endParaRPr sz="1600">
              <a:latin typeface="Open Sans"/>
              <a:ea typeface="Open Sans"/>
              <a:cs typeface="Open Sans"/>
              <a:sym typeface="Open Sans"/>
            </a:endParaRPr>
          </a:p>
          <a:p>
            <a:pPr indent="-330200" lvl="0" marL="914400" rtl="0" algn="l">
              <a:lnSpc>
                <a:spcPct val="150000"/>
              </a:lnSpc>
              <a:spcBef>
                <a:spcPts val="0"/>
              </a:spcBef>
              <a:spcAft>
                <a:spcPts val="0"/>
              </a:spcAft>
              <a:buClr>
                <a:srgbClr val="6AA84F"/>
              </a:buClr>
              <a:buSzPts val="1600"/>
              <a:buFont typeface="Open Sans"/>
              <a:buChar char="●"/>
            </a:pPr>
            <a:r>
              <a:rPr lang="es" sz="1600">
                <a:latin typeface="Open Sans"/>
                <a:ea typeface="Open Sans"/>
                <a:cs typeface="Open Sans"/>
                <a:sym typeface="Open Sans"/>
              </a:rPr>
              <a:t>Comportamiento límite de sus autovalores</a:t>
            </a:r>
            <a:endParaRPr sz="1600">
              <a:latin typeface="Open Sans"/>
              <a:ea typeface="Open Sans"/>
              <a:cs typeface="Open Sans"/>
              <a:sym typeface="Open Sans"/>
            </a:endParaRPr>
          </a:p>
        </p:txBody>
      </p:sp>
      <p:sp>
        <p:nvSpPr>
          <p:cNvPr id="110" name="Google Shape;110;p17"/>
          <p:cNvSpPr/>
          <p:nvPr/>
        </p:nvSpPr>
        <p:spPr>
          <a:xfrm rot="5400000">
            <a:off x="4545000" y="-34325"/>
            <a:ext cx="54000" cy="9144000"/>
          </a:xfrm>
          <a:prstGeom prst="rect">
            <a:avLst/>
          </a:prstGeom>
          <a:solidFill>
            <a:srgbClr val="9ED9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7"/>
          <p:cNvSpPr/>
          <p:nvPr/>
        </p:nvSpPr>
        <p:spPr>
          <a:xfrm rot="5400000">
            <a:off x="4545000" y="19663"/>
            <a:ext cx="54000" cy="91440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txBox="1"/>
          <p:nvPr/>
        </p:nvSpPr>
        <p:spPr>
          <a:xfrm>
            <a:off x="6071925" y="4630225"/>
            <a:ext cx="2774400" cy="45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6AA84F"/>
                </a:solidFill>
                <a:latin typeface="Open Sans"/>
                <a:ea typeface="Open Sans"/>
                <a:cs typeface="Open Sans"/>
                <a:sym typeface="Open Sans"/>
              </a:rPr>
              <a:t>Alejandro Santorum Varela</a:t>
            </a:r>
            <a:endParaRPr sz="1000">
              <a:solidFill>
                <a:srgbClr val="6AA84F"/>
              </a:solidFill>
              <a:latin typeface="Open Sans"/>
              <a:ea typeface="Open Sans"/>
              <a:cs typeface="Open Sans"/>
              <a:sym typeface="Open Sans"/>
            </a:endParaRPr>
          </a:p>
          <a:p>
            <a:pPr indent="0" lvl="0" marL="0" rtl="0" algn="ctr">
              <a:spcBef>
                <a:spcPts val="0"/>
              </a:spcBef>
              <a:spcAft>
                <a:spcPts val="0"/>
              </a:spcAft>
              <a:buNone/>
            </a:pPr>
            <a:r>
              <a:rPr lang="es" sz="1000">
                <a:solidFill>
                  <a:srgbClr val="666666"/>
                </a:solidFill>
                <a:latin typeface="Open Sans"/>
                <a:ea typeface="Open Sans"/>
                <a:cs typeface="Open Sans"/>
                <a:sym typeface="Open Sans"/>
              </a:rPr>
              <a:t>alejandro.santorum@estudiante.uam.es</a:t>
            </a:r>
            <a:endParaRPr sz="1000">
              <a:solidFill>
                <a:srgbClr val="6AA84F"/>
              </a:solidFill>
              <a:latin typeface="Open Sans"/>
              <a:ea typeface="Open Sans"/>
              <a:cs typeface="Open Sans"/>
              <a:sym typeface="Open Sans"/>
            </a:endParaRPr>
          </a:p>
        </p:txBody>
      </p:sp>
      <p:pic>
        <p:nvPicPr>
          <p:cNvPr id="113" name="Google Shape;113;p17"/>
          <p:cNvPicPr preferRelativeResize="0"/>
          <p:nvPr/>
        </p:nvPicPr>
        <p:blipFill>
          <a:blip r:embed="rId4">
            <a:alphaModFix/>
          </a:blip>
          <a:stretch>
            <a:fillRect/>
          </a:stretch>
        </p:blipFill>
        <p:spPr>
          <a:xfrm>
            <a:off x="184225" y="4663225"/>
            <a:ext cx="2293123" cy="393599"/>
          </a:xfrm>
          <a:prstGeom prst="rect">
            <a:avLst/>
          </a:prstGeom>
          <a:noFill/>
          <a:ln>
            <a:noFill/>
          </a:ln>
        </p:spPr>
      </p:pic>
      <p:sp>
        <p:nvSpPr>
          <p:cNvPr id="114" name="Google Shape;114;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115" name="Google Shape;115;p17"/>
          <p:cNvSpPr txBox="1"/>
          <p:nvPr/>
        </p:nvSpPr>
        <p:spPr>
          <a:xfrm>
            <a:off x="8846300" y="4717350"/>
            <a:ext cx="346200" cy="2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800">
                <a:solidFill>
                  <a:srgbClr val="595959"/>
                </a:solidFill>
                <a:latin typeface="Open Sans"/>
                <a:ea typeface="Open Sans"/>
                <a:cs typeface="Open Sans"/>
                <a:sym typeface="Open Sans"/>
              </a:rPr>
              <a:t>/17</a:t>
            </a:r>
            <a:endParaRPr sz="800">
              <a:solidFill>
                <a:srgbClr val="595959"/>
              </a:solidFill>
              <a:latin typeface="Open Sans"/>
              <a:ea typeface="Open Sans"/>
              <a:cs typeface="Open Sans"/>
              <a:sym typeface="Open Sans"/>
            </a:endParaRPr>
          </a:p>
        </p:txBody>
      </p:sp>
      <p:sp>
        <p:nvSpPr>
          <p:cNvPr id="116" name="Google Shape;116;p17"/>
          <p:cNvSpPr txBox="1"/>
          <p:nvPr/>
        </p:nvSpPr>
        <p:spPr>
          <a:xfrm>
            <a:off x="3329100" y="4630225"/>
            <a:ext cx="2485800" cy="45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sz="1000">
                <a:solidFill>
                  <a:srgbClr val="666666"/>
                </a:solidFill>
                <a:latin typeface="Open Sans"/>
                <a:ea typeface="Open Sans"/>
                <a:cs typeface="Open Sans"/>
                <a:sym typeface="Open Sans"/>
              </a:rPr>
              <a:t>Proyecto de Fin de Grado</a:t>
            </a:r>
            <a:endParaRPr b="1" sz="1000">
              <a:solidFill>
                <a:srgbClr val="666666"/>
              </a:solidFill>
              <a:latin typeface="Open Sans"/>
              <a:ea typeface="Open Sans"/>
              <a:cs typeface="Open Sans"/>
              <a:sym typeface="Open Sans"/>
            </a:endParaRPr>
          </a:p>
          <a:p>
            <a:pPr indent="0" lvl="0" marL="0" rtl="0" algn="ctr">
              <a:spcBef>
                <a:spcPts val="0"/>
              </a:spcBef>
              <a:spcAft>
                <a:spcPts val="0"/>
              </a:spcAft>
              <a:buClr>
                <a:schemeClr val="dk1"/>
              </a:buClr>
              <a:buSzPts val="1100"/>
              <a:buFont typeface="Arial"/>
              <a:buNone/>
            </a:pPr>
            <a:r>
              <a:rPr b="1" lang="es" sz="1000">
                <a:solidFill>
                  <a:srgbClr val="666666"/>
                </a:solidFill>
                <a:latin typeface="Open Sans"/>
                <a:ea typeface="Open Sans"/>
                <a:cs typeface="Open Sans"/>
                <a:sym typeface="Open Sans"/>
              </a:rPr>
              <a:t>2020-2021</a:t>
            </a:r>
            <a:endParaRPr b="1" sz="1000">
              <a:solidFill>
                <a:srgbClr val="666666"/>
              </a:solidFill>
              <a:latin typeface="Open Sans"/>
              <a:ea typeface="Open Sans"/>
              <a:cs typeface="Open Sans"/>
              <a:sym typeface="Open Sans"/>
            </a:endParaRPr>
          </a:p>
        </p:txBody>
      </p:sp>
      <p:sp>
        <p:nvSpPr>
          <p:cNvPr id="117" name="Google Shape;117;p17"/>
          <p:cNvSpPr txBox="1"/>
          <p:nvPr/>
        </p:nvSpPr>
        <p:spPr>
          <a:xfrm>
            <a:off x="1489300" y="1448925"/>
            <a:ext cx="3671100" cy="42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8"/>
          <p:cNvSpPr txBox="1"/>
          <p:nvPr>
            <p:ph type="title"/>
          </p:nvPr>
        </p:nvSpPr>
        <p:spPr>
          <a:xfrm>
            <a:off x="311700" y="239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6AA84F"/>
                </a:solidFill>
                <a:latin typeface="Montserrat"/>
                <a:ea typeface="Montserrat"/>
                <a:cs typeface="Montserrat"/>
                <a:sym typeface="Montserrat"/>
              </a:rPr>
              <a:t>Ensemble Gaussiano</a:t>
            </a:r>
            <a:endParaRPr b="1">
              <a:solidFill>
                <a:srgbClr val="6AA84F"/>
              </a:solidFill>
              <a:latin typeface="Montserrat"/>
              <a:ea typeface="Montserrat"/>
              <a:cs typeface="Montserrat"/>
              <a:sym typeface="Montserrat"/>
            </a:endParaRPr>
          </a:p>
        </p:txBody>
      </p:sp>
      <p:sp>
        <p:nvSpPr>
          <p:cNvPr id="123" name="Google Shape;123;p18"/>
          <p:cNvSpPr/>
          <p:nvPr/>
        </p:nvSpPr>
        <p:spPr>
          <a:xfrm rot="5400000">
            <a:off x="4545000" y="-34325"/>
            <a:ext cx="54000" cy="9144000"/>
          </a:xfrm>
          <a:prstGeom prst="rect">
            <a:avLst/>
          </a:prstGeom>
          <a:solidFill>
            <a:srgbClr val="9ED9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8"/>
          <p:cNvSpPr/>
          <p:nvPr/>
        </p:nvSpPr>
        <p:spPr>
          <a:xfrm rot="5400000">
            <a:off x="4545000" y="19663"/>
            <a:ext cx="54000" cy="91440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8"/>
          <p:cNvSpPr txBox="1"/>
          <p:nvPr/>
        </p:nvSpPr>
        <p:spPr>
          <a:xfrm>
            <a:off x="6071925" y="4630225"/>
            <a:ext cx="2774400" cy="45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6AA84F"/>
                </a:solidFill>
                <a:latin typeface="Open Sans"/>
                <a:ea typeface="Open Sans"/>
                <a:cs typeface="Open Sans"/>
                <a:sym typeface="Open Sans"/>
              </a:rPr>
              <a:t>Alejandro Santorum Varela</a:t>
            </a:r>
            <a:endParaRPr sz="1000">
              <a:solidFill>
                <a:srgbClr val="6AA84F"/>
              </a:solidFill>
              <a:latin typeface="Open Sans"/>
              <a:ea typeface="Open Sans"/>
              <a:cs typeface="Open Sans"/>
              <a:sym typeface="Open Sans"/>
            </a:endParaRPr>
          </a:p>
          <a:p>
            <a:pPr indent="0" lvl="0" marL="0" rtl="0" algn="ctr">
              <a:spcBef>
                <a:spcPts val="0"/>
              </a:spcBef>
              <a:spcAft>
                <a:spcPts val="0"/>
              </a:spcAft>
              <a:buNone/>
            </a:pPr>
            <a:r>
              <a:rPr lang="es" sz="1000">
                <a:solidFill>
                  <a:srgbClr val="666666"/>
                </a:solidFill>
                <a:latin typeface="Open Sans"/>
                <a:ea typeface="Open Sans"/>
                <a:cs typeface="Open Sans"/>
                <a:sym typeface="Open Sans"/>
              </a:rPr>
              <a:t>alejandro.santorum@estudiante.uam.es</a:t>
            </a:r>
            <a:endParaRPr sz="1000">
              <a:solidFill>
                <a:srgbClr val="6AA84F"/>
              </a:solidFill>
              <a:latin typeface="Open Sans"/>
              <a:ea typeface="Open Sans"/>
              <a:cs typeface="Open Sans"/>
              <a:sym typeface="Open Sans"/>
            </a:endParaRPr>
          </a:p>
        </p:txBody>
      </p:sp>
      <p:pic>
        <p:nvPicPr>
          <p:cNvPr id="126" name="Google Shape;126;p18"/>
          <p:cNvPicPr preferRelativeResize="0"/>
          <p:nvPr/>
        </p:nvPicPr>
        <p:blipFill>
          <a:blip r:embed="rId3">
            <a:alphaModFix/>
          </a:blip>
          <a:stretch>
            <a:fillRect/>
          </a:stretch>
        </p:blipFill>
        <p:spPr>
          <a:xfrm>
            <a:off x="184225" y="4663225"/>
            <a:ext cx="2293123" cy="393599"/>
          </a:xfrm>
          <a:prstGeom prst="rect">
            <a:avLst/>
          </a:prstGeom>
          <a:noFill/>
          <a:ln>
            <a:noFill/>
          </a:ln>
        </p:spPr>
      </p:pic>
      <p:sp>
        <p:nvSpPr>
          <p:cNvPr id="127" name="Google Shape;127;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128" name="Google Shape;128;p18"/>
          <p:cNvSpPr txBox="1"/>
          <p:nvPr/>
        </p:nvSpPr>
        <p:spPr>
          <a:xfrm>
            <a:off x="8846300" y="4717350"/>
            <a:ext cx="346200" cy="2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800">
                <a:solidFill>
                  <a:srgbClr val="595959"/>
                </a:solidFill>
                <a:latin typeface="Open Sans"/>
                <a:ea typeface="Open Sans"/>
                <a:cs typeface="Open Sans"/>
                <a:sym typeface="Open Sans"/>
              </a:rPr>
              <a:t>/17</a:t>
            </a:r>
            <a:endParaRPr sz="800">
              <a:solidFill>
                <a:srgbClr val="595959"/>
              </a:solidFill>
              <a:latin typeface="Open Sans"/>
              <a:ea typeface="Open Sans"/>
              <a:cs typeface="Open Sans"/>
              <a:sym typeface="Open Sans"/>
            </a:endParaRPr>
          </a:p>
        </p:txBody>
      </p:sp>
      <p:sp>
        <p:nvSpPr>
          <p:cNvPr id="129" name="Google Shape;129;p18"/>
          <p:cNvSpPr txBox="1"/>
          <p:nvPr/>
        </p:nvSpPr>
        <p:spPr>
          <a:xfrm>
            <a:off x="3329100" y="4630225"/>
            <a:ext cx="2485800" cy="45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sz="1000">
                <a:solidFill>
                  <a:srgbClr val="666666"/>
                </a:solidFill>
                <a:latin typeface="Open Sans"/>
                <a:ea typeface="Open Sans"/>
                <a:cs typeface="Open Sans"/>
                <a:sym typeface="Open Sans"/>
              </a:rPr>
              <a:t>Proyecto de Fin de Grado</a:t>
            </a:r>
            <a:endParaRPr b="1" sz="1000">
              <a:solidFill>
                <a:srgbClr val="666666"/>
              </a:solidFill>
              <a:latin typeface="Open Sans"/>
              <a:ea typeface="Open Sans"/>
              <a:cs typeface="Open Sans"/>
              <a:sym typeface="Open Sans"/>
            </a:endParaRPr>
          </a:p>
          <a:p>
            <a:pPr indent="0" lvl="0" marL="0" rtl="0" algn="ctr">
              <a:spcBef>
                <a:spcPts val="0"/>
              </a:spcBef>
              <a:spcAft>
                <a:spcPts val="0"/>
              </a:spcAft>
              <a:buClr>
                <a:schemeClr val="dk1"/>
              </a:buClr>
              <a:buSzPts val="1100"/>
              <a:buFont typeface="Arial"/>
              <a:buNone/>
            </a:pPr>
            <a:r>
              <a:rPr b="1" lang="es" sz="1000">
                <a:solidFill>
                  <a:srgbClr val="666666"/>
                </a:solidFill>
                <a:latin typeface="Open Sans"/>
                <a:ea typeface="Open Sans"/>
                <a:cs typeface="Open Sans"/>
                <a:sym typeface="Open Sans"/>
              </a:rPr>
              <a:t>2020-2021</a:t>
            </a:r>
            <a:endParaRPr b="1" sz="1000">
              <a:solidFill>
                <a:srgbClr val="666666"/>
              </a:solidFill>
              <a:latin typeface="Open Sans"/>
              <a:ea typeface="Open Sans"/>
              <a:cs typeface="Open Sans"/>
              <a:sym typeface="Open Sans"/>
            </a:endParaRPr>
          </a:p>
        </p:txBody>
      </p:sp>
      <p:sp>
        <p:nvSpPr>
          <p:cNvPr id="130" name="Google Shape;130;p18"/>
          <p:cNvSpPr txBox="1"/>
          <p:nvPr/>
        </p:nvSpPr>
        <p:spPr>
          <a:xfrm>
            <a:off x="311700" y="1222988"/>
            <a:ext cx="7792500" cy="43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600"/>
              </a:spcAft>
              <a:buClr>
                <a:schemeClr val="dk1"/>
              </a:buClr>
              <a:buSzPts val="1100"/>
              <a:buFont typeface="Arial"/>
              <a:buNone/>
            </a:pPr>
            <a:r>
              <a:rPr lang="es" sz="1600">
                <a:solidFill>
                  <a:schemeClr val="dk2"/>
                </a:solidFill>
                <a:latin typeface="Open Sans"/>
                <a:ea typeface="Open Sans"/>
                <a:cs typeface="Open Sans"/>
                <a:sym typeface="Open Sans"/>
              </a:rPr>
              <a:t>Matrices aleatorias cuyas entradas siguen la </a:t>
            </a:r>
            <a:r>
              <a:rPr b="1" lang="es" sz="1600">
                <a:solidFill>
                  <a:schemeClr val="dk2"/>
                </a:solidFill>
                <a:latin typeface="Open Sans"/>
                <a:ea typeface="Open Sans"/>
                <a:cs typeface="Open Sans"/>
                <a:sym typeface="Open Sans"/>
              </a:rPr>
              <a:t>distribución normal</a:t>
            </a:r>
            <a:endParaRPr b="1"/>
          </a:p>
        </p:txBody>
      </p:sp>
      <p:pic>
        <p:nvPicPr>
          <p:cNvPr id="131" name="Google Shape;131;p18"/>
          <p:cNvPicPr preferRelativeResize="0"/>
          <p:nvPr/>
        </p:nvPicPr>
        <p:blipFill>
          <a:blip r:embed="rId4">
            <a:alphaModFix/>
          </a:blip>
          <a:stretch>
            <a:fillRect/>
          </a:stretch>
        </p:blipFill>
        <p:spPr>
          <a:xfrm>
            <a:off x="5042250" y="1990675"/>
            <a:ext cx="3917500" cy="1884196"/>
          </a:xfrm>
          <a:prstGeom prst="rect">
            <a:avLst/>
          </a:prstGeom>
          <a:noFill/>
          <a:ln>
            <a:noFill/>
          </a:ln>
        </p:spPr>
      </p:pic>
      <p:pic>
        <p:nvPicPr>
          <p:cNvPr id="132" name="Google Shape;132;p18"/>
          <p:cNvPicPr preferRelativeResize="0"/>
          <p:nvPr/>
        </p:nvPicPr>
        <p:blipFill>
          <a:blip r:embed="rId5">
            <a:alphaModFix/>
          </a:blip>
          <a:stretch>
            <a:fillRect/>
          </a:stretch>
        </p:blipFill>
        <p:spPr>
          <a:xfrm>
            <a:off x="222625" y="1948900"/>
            <a:ext cx="4629150" cy="2266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9"/>
          <p:cNvSpPr txBox="1"/>
          <p:nvPr>
            <p:ph type="title"/>
          </p:nvPr>
        </p:nvSpPr>
        <p:spPr>
          <a:xfrm>
            <a:off x="311700" y="239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6AA84F"/>
                </a:solidFill>
                <a:latin typeface="Montserrat"/>
                <a:ea typeface="Montserrat"/>
                <a:cs typeface="Montserrat"/>
                <a:sym typeface="Montserrat"/>
              </a:rPr>
              <a:t>Ley Semicircular de Wigner</a:t>
            </a:r>
            <a:endParaRPr b="1">
              <a:solidFill>
                <a:srgbClr val="6AA84F"/>
              </a:solidFill>
              <a:latin typeface="Montserrat"/>
              <a:ea typeface="Montserrat"/>
              <a:cs typeface="Montserrat"/>
              <a:sym typeface="Montserrat"/>
            </a:endParaRPr>
          </a:p>
        </p:txBody>
      </p:sp>
      <p:sp>
        <p:nvSpPr>
          <p:cNvPr id="138" name="Google Shape;138;p19"/>
          <p:cNvSpPr/>
          <p:nvPr/>
        </p:nvSpPr>
        <p:spPr>
          <a:xfrm rot="5400000">
            <a:off x="4545000" y="-34325"/>
            <a:ext cx="54000" cy="9144000"/>
          </a:xfrm>
          <a:prstGeom prst="rect">
            <a:avLst/>
          </a:prstGeom>
          <a:solidFill>
            <a:srgbClr val="9ED9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9"/>
          <p:cNvSpPr/>
          <p:nvPr/>
        </p:nvSpPr>
        <p:spPr>
          <a:xfrm rot="5400000">
            <a:off x="4545000" y="19663"/>
            <a:ext cx="54000" cy="91440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9"/>
          <p:cNvSpPr txBox="1"/>
          <p:nvPr/>
        </p:nvSpPr>
        <p:spPr>
          <a:xfrm>
            <a:off x="6071925" y="4630225"/>
            <a:ext cx="2774400" cy="45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6AA84F"/>
                </a:solidFill>
                <a:latin typeface="Open Sans"/>
                <a:ea typeface="Open Sans"/>
                <a:cs typeface="Open Sans"/>
                <a:sym typeface="Open Sans"/>
              </a:rPr>
              <a:t>Alejandro Santorum Varela</a:t>
            </a:r>
            <a:endParaRPr sz="1000">
              <a:solidFill>
                <a:srgbClr val="6AA84F"/>
              </a:solidFill>
              <a:latin typeface="Open Sans"/>
              <a:ea typeface="Open Sans"/>
              <a:cs typeface="Open Sans"/>
              <a:sym typeface="Open Sans"/>
            </a:endParaRPr>
          </a:p>
          <a:p>
            <a:pPr indent="0" lvl="0" marL="0" rtl="0" algn="ctr">
              <a:spcBef>
                <a:spcPts val="0"/>
              </a:spcBef>
              <a:spcAft>
                <a:spcPts val="0"/>
              </a:spcAft>
              <a:buNone/>
            </a:pPr>
            <a:r>
              <a:rPr lang="es" sz="1000">
                <a:solidFill>
                  <a:srgbClr val="666666"/>
                </a:solidFill>
                <a:latin typeface="Open Sans"/>
                <a:ea typeface="Open Sans"/>
                <a:cs typeface="Open Sans"/>
                <a:sym typeface="Open Sans"/>
              </a:rPr>
              <a:t>alejandro.santorum@estudiante.uam.es</a:t>
            </a:r>
            <a:endParaRPr sz="1000">
              <a:solidFill>
                <a:srgbClr val="6AA84F"/>
              </a:solidFill>
              <a:latin typeface="Open Sans"/>
              <a:ea typeface="Open Sans"/>
              <a:cs typeface="Open Sans"/>
              <a:sym typeface="Open Sans"/>
            </a:endParaRPr>
          </a:p>
        </p:txBody>
      </p:sp>
      <p:pic>
        <p:nvPicPr>
          <p:cNvPr id="141" name="Google Shape;141;p19"/>
          <p:cNvPicPr preferRelativeResize="0"/>
          <p:nvPr/>
        </p:nvPicPr>
        <p:blipFill>
          <a:blip r:embed="rId3">
            <a:alphaModFix/>
          </a:blip>
          <a:stretch>
            <a:fillRect/>
          </a:stretch>
        </p:blipFill>
        <p:spPr>
          <a:xfrm>
            <a:off x="184225" y="4663225"/>
            <a:ext cx="2293123" cy="393599"/>
          </a:xfrm>
          <a:prstGeom prst="rect">
            <a:avLst/>
          </a:prstGeom>
          <a:noFill/>
          <a:ln>
            <a:noFill/>
          </a:ln>
        </p:spPr>
      </p:pic>
      <p:sp>
        <p:nvSpPr>
          <p:cNvPr id="142" name="Google Shape;142;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143" name="Google Shape;143;p19"/>
          <p:cNvSpPr txBox="1"/>
          <p:nvPr/>
        </p:nvSpPr>
        <p:spPr>
          <a:xfrm>
            <a:off x="8846300" y="4717350"/>
            <a:ext cx="346200" cy="2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800">
                <a:solidFill>
                  <a:srgbClr val="595959"/>
                </a:solidFill>
                <a:latin typeface="Open Sans"/>
                <a:ea typeface="Open Sans"/>
                <a:cs typeface="Open Sans"/>
                <a:sym typeface="Open Sans"/>
              </a:rPr>
              <a:t>/17</a:t>
            </a:r>
            <a:endParaRPr sz="800">
              <a:solidFill>
                <a:srgbClr val="595959"/>
              </a:solidFill>
              <a:latin typeface="Open Sans"/>
              <a:ea typeface="Open Sans"/>
              <a:cs typeface="Open Sans"/>
              <a:sym typeface="Open Sans"/>
            </a:endParaRPr>
          </a:p>
        </p:txBody>
      </p:sp>
      <p:sp>
        <p:nvSpPr>
          <p:cNvPr id="144" name="Google Shape;144;p19"/>
          <p:cNvSpPr txBox="1"/>
          <p:nvPr/>
        </p:nvSpPr>
        <p:spPr>
          <a:xfrm>
            <a:off x="3329100" y="4630225"/>
            <a:ext cx="2485800" cy="45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sz="1000">
                <a:solidFill>
                  <a:srgbClr val="666666"/>
                </a:solidFill>
                <a:latin typeface="Open Sans"/>
                <a:ea typeface="Open Sans"/>
                <a:cs typeface="Open Sans"/>
                <a:sym typeface="Open Sans"/>
              </a:rPr>
              <a:t>Proyecto de Fin de Grado</a:t>
            </a:r>
            <a:endParaRPr b="1" sz="1000">
              <a:solidFill>
                <a:srgbClr val="666666"/>
              </a:solidFill>
              <a:latin typeface="Open Sans"/>
              <a:ea typeface="Open Sans"/>
              <a:cs typeface="Open Sans"/>
              <a:sym typeface="Open Sans"/>
            </a:endParaRPr>
          </a:p>
          <a:p>
            <a:pPr indent="0" lvl="0" marL="0" rtl="0" algn="ctr">
              <a:spcBef>
                <a:spcPts val="0"/>
              </a:spcBef>
              <a:spcAft>
                <a:spcPts val="0"/>
              </a:spcAft>
              <a:buClr>
                <a:schemeClr val="dk1"/>
              </a:buClr>
              <a:buSzPts val="1100"/>
              <a:buFont typeface="Arial"/>
              <a:buNone/>
            </a:pPr>
            <a:r>
              <a:rPr b="1" lang="es" sz="1000">
                <a:solidFill>
                  <a:srgbClr val="666666"/>
                </a:solidFill>
                <a:latin typeface="Open Sans"/>
                <a:ea typeface="Open Sans"/>
                <a:cs typeface="Open Sans"/>
                <a:sym typeface="Open Sans"/>
              </a:rPr>
              <a:t>2020-2021</a:t>
            </a:r>
            <a:endParaRPr b="1" sz="1000">
              <a:solidFill>
                <a:srgbClr val="666666"/>
              </a:solidFill>
              <a:latin typeface="Open Sans"/>
              <a:ea typeface="Open Sans"/>
              <a:cs typeface="Open Sans"/>
              <a:sym typeface="Open Sans"/>
            </a:endParaRPr>
          </a:p>
        </p:txBody>
      </p:sp>
      <p:sp>
        <p:nvSpPr>
          <p:cNvPr id="145" name="Google Shape;145;p19"/>
          <p:cNvSpPr txBox="1"/>
          <p:nvPr>
            <p:ph idx="1" type="body"/>
          </p:nvPr>
        </p:nvSpPr>
        <p:spPr>
          <a:xfrm>
            <a:off x="254325" y="1079997"/>
            <a:ext cx="3657000" cy="2346900"/>
          </a:xfrm>
          <a:prstGeom prst="rect">
            <a:avLst/>
          </a:prstGeom>
        </p:spPr>
        <p:txBody>
          <a:bodyPr anchorCtr="0" anchor="t" bIns="54000" lIns="91425" spcFirstLastPara="1" rIns="91425" wrap="square" tIns="198000">
            <a:noAutofit/>
          </a:bodyPr>
          <a:lstStyle/>
          <a:p>
            <a:pPr indent="-330200" lvl="0" marL="457200" rtl="0" algn="l">
              <a:lnSpc>
                <a:spcPct val="150000"/>
              </a:lnSpc>
              <a:spcBef>
                <a:spcPts val="0"/>
              </a:spcBef>
              <a:spcAft>
                <a:spcPts val="0"/>
              </a:spcAft>
              <a:buClr>
                <a:srgbClr val="6AA84F"/>
              </a:buClr>
              <a:buSzPts val="1600"/>
              <a:buFont typeface="Open Sans"/>
              <a:buChar char="●"/>
            </a:pPr>
            <a:r>
              <a:rPr lang="es" sz="1600">
                <a:latin typeface="Open Sans"/>
                <a:ea typeface="Open Sans"/>
                <a:cs typeface="Open Sans"/>
                <a:sym typeface="Open Sans"/>
              </a:rPr>
              <a:t>Describe el comportamiento de los autovalores de algunas matrices aleatorias.</a:t>
            </a:r>
            <a:endParaRPr sz="1600">
              <a:latin typeface="Open Sans"/>
              <a:ea typeface="Open Sans"/>
              <a:cs typeface="Open Sans"/>
              <a:sym typeface="Open Sans"/>
            </a:endParaRPr>
          </a:p>
          <a:p>
            <a:pPr indent="-330200" lvl="0" marL="457200" rtl="0" algn="l">
              <a:lnSpc>
                <a:spcPct val="150000"/>
              </a:lnSpc>
              <a:spcBef>
                <a:spcPts val="1000"/>
              </a:spcBef>
              <a:spcAft>
                <a:spcPts val="0"/>
              </a:spcAft>
              <a:buClr>
                <a:srgbClr val="6AA84F"/>
              </a:buClr>
              <a:buSzPts val="1600"/>
              <a:buFont typeface="Open Sans"/>
              <a:buChar char="●"/>
            </a:pPr>
            <a:r>
              <a:rPr lang="es" sz="1600">
                <a:latin typeface="Open Sans"/>
                <a:ea typeface="Open Sans"/>
                <a:cs typeface="Open Sans"/>
                <a:sym typeface="Open Sans"/>
              </a:rPr>
              <a:t>En particular, las matrices del </a:t>
            </a:r>
            <a:r>
              <a:rPr b="1" lang="es" sz="1600">
                <a:latin typeface="Open Sans"/>
                <a:ea typeface="Open Sans"/>
                <a:cs typeface="Open Sans"/>
                <a:sym typeface="Open Sans"/>
              </a:rPr>
              <a:t>Ensemble Gaussiano</a:t>
            </a:r>
            <a:r>
              <a:rPr lang="es" sz="1600">
                <a:latin typeface="Open Sans"/>
                <a:ea typeface="Open Sans"/>
                <a:cs typeface="Open Sans"/>
                <a:sym typeface="Open Sans"/>
              </a:rPr>
              <a:t>.</a:t>
            </a:r>
            <a:endParaRPr sz="1600">
              <a:latin typeface="Open Sans"/>
              <a:ea typeface="Open Sans"/>
              <a:cs typeface="Open Sans"/>
              <a:sym typeface="Open Sans"/>
            </a:endParaRPr>
          </a:p>
        </p:txBody>
      </p:sp>
      <p:pic>
        <p:nvPicPr>
          <p:cNvPr id="146" name="Google Shape;146;p19"/>
          <p:cNvPicPr preferRelativeResize="0"/>
          <p:nvPr/>
        </p:nvPicPr>
        <p:blipFill>
          <a:blip r:embed="rId4">
            <a:alphaModFix/>
          </a:blip>
          <a:stretch>
            <a:fillRect/>
          </a:stretch>
        </p:blipFill>
        <p:spPr>
          <a:xfrm>
            <a:off x="728750" y="3388375"/>
            <a:ext cx="3182576" cy="572700"/>
          </a:xfrm>
          <a:prstGeom prst="rect">
            <a:avLst/>
          </a:prstGeom>
          <a:noFill/>
          <a:ln>
            <a:noFill/>
          </a:ln>
        </p:spPr>
      </p:pic>
      <p:pic>
        <p:nvPicPr>
          <p:cNvPr id="147" name="Google Shape;147;p19"/>
          <p:cNvPicPr preferRelativeResize="0"/>
          <p:nvPr/>
        </p:nvPicPr>
        <p:blipFill>
          <a:blip r:embed="rId5">
            <a:alphaModFix/>
          </a:blip>
          <a:stretch>
            <a:fillRect/>
          </a:stretch>
        </p:blipFill>
        <p:spPr>
          <a:xfrm>
            <a:off x="4063725" y="964350"/>
            <a:ext cx="4927875" cy="3285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0"/>
          <p:cNvSpPr txBox="1"/>
          <p:nvPr>
            <p:ph type="title"/>
          </p:nvPr>
        </p:nvSpPr>
        <p:spPr>
          <a:xfrm>
            <a:off x="311700" y="239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6AA84F"/>
                </a:solidFill>
                <a:latin typeface="Montserrat"/>
                <a:ea typeface="Montserrat"/>
                <a:cs typeface="Montserrat"/>
                <a:sym typeface="Montserrat"/>
              </a:rPr>
              <a:t>Ensemble de Wishart</a:t>
            </a:r>
            <a:endParaRPr b="1">
              <a:solidFill>
                <a:srgbClr val="6AA84F"/>
              </a:solidFill>
              <a:latin typeface="Montserrat"/>
              <a:ea typeface="Montserrat"/>
              <a:cs typeface="Montserrat"/>
              <a:sym typeface="Montserrat"/>
            </a:endParaRPr>
          </a:p>
        </p:txBody>
      </p:sp>
      <p:sp>
        <p:nvSpPr>
          <p:cNvPr id="153" name="Google Shape;153;p20"/>
          <p:cNvSpPr/>
          <p:nvPr/>
        </p:nvSpPr>
        <p:spPr>
          <a:xfrm rot="5400000">
            <a:off x="4545000" y="-34325"/>
            <a:ext cx="54000" cy="9144000"/>
          </a:xfrm>
          <a:prstGeom prst="rect">
            <a:avLst/>
          </a:prstGeom>
          <a:solidFill>
            <a:srgbClr val="9ED9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0"/>
          <p:cNvSpPr/>
          <p:nvPr/>
        </p:nvSpPr>
        <p:spPr>
          <a:xfrm rot="5400000">
            <a:off x="4545000" y="19663"/>
            <a:ext cx="54000" cy="91440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0"/>
          <p:cNvSpPr txBox="1"/>
          <p:nvPr/>
        </p:nvSpPr>
        <p:spPr>
          <a:xfrm>
            <a:off x="6071925" y="4630225"/>
            <a:ext cx="2774400" cy="45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6AA84F"/>
                </a:solidFill>
                <a:latin typeface="Open Sans"/>
                <a:ea typeface="Open Sans"/>
                <a:cs typeface="Open Sans"/>
                <a:sym typeface="Open Sans"/>
              </a:rPr>
              <a:t>Alejandro Santorum Varela</a:t>
            </a:r>
            <a:endParaRPr sz="1000">
              <a:solidFill>
                <a:srgbClr val="6AA84F"/>
              </a:solidFill>
              <a:latin typeface="Open Sans"/>
              <a:ea typeface="Open Sans"/>
              <a:cs typeface="Open Sans"/>
              <a:sym typeface="Open Sans"/>
            </a:endParaRPr>
          </a:p>
          <a:p>
            <a:pPr indent="0" lvl="0" marL="0" rtl="0" algn="ctr">
              <a:spcBef>
                <a:spcPts val="0"/>
              </a:spcBef>
              <a:spcAft>
                <a:spcPts val="0"/>
              </a:spcAft>
              <a:buNone/>
            </a:pPr>
            <a:r>
              <a:rPr lang="es" sz="1000">
                <a:solidFill>
                  <a:srgbClr val="666666"/>
                </a:solidFill>
                <a:latin typeface="Open Sans"/>
                <a:ea typeface="Open Sans"/>
                <a:cs typeface="Open Sans"/>
                <a:sym typeface="Open Sans"/>
              </a:rPr>
              <a:t>alejandro.santorum@estudiante.uam.es</a:t>
            </a:r>
            <a:endParaRPr sz="1000">
              <a:solidFill>
                <a:srgbClr val="6AA84F"/>
              </a:solidFill>
              <a:latin typeface="Open Sans"/>
              <a:ea typeface="Open Sans"/>
              <a:cs typeface="Open Sans"/>
              <a:sym typeface="Open Sans"/>
            </a:endParaRPr>
          </a:p>
        </p:txBody>
      </p:sp>
      <p:pic>
        <p:nvPicPr>
          <p:cNvPr id="156" name="Google Shape;156;p20"/>
          <p:cNvPicPr preferRelativeResize="0"/>
          <p:nvPr/>
        </p:nvPicPr>
        <p:blipFill>
          <a:blip r:embed="rId3">
            <a:alphaModFix/>
          </a:blip>
          <a:stretch>
            <a:fillRect/>
          </a:stretch>
        </p:blipFill>
        <p:spPr>
          <a:xfrm>
            <a:off x="184225" y="4663225"/>
            <a:ext cx="2293123" cy="393599"/>
          </a:xfrm>
          <a:prstGeom prst="rect">
            <a:avLst/>
          </a:prstGeom>
          <a:noFill/>
          <a:ln>
            <a:noFill/>
          </a:ln>
        </p:spPr>
      </p:pic>
      <p:sp>
        <p:nvSpPr>
          <p:cNvPr id="157" name="Google Shape;157;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158" name="Google Shape;158;p20"/>
          <p:cNvSpPr txBox="1"/>
          <p:nvPr/>
        </p:nvSpPr>
        <p:spPr>
          <a:xfrm>
            <a:off x="8846300" y="4717350"/>
            <a:ext cx="346200" cy="2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800">
                <a:solidFill>
                  <a:srgbClr val="595959"/>
                </a:solidFill>
                <a:latin typeface="Open Sans"/>
                <a:ea typeface="Open Sans"/>
                <a:cs typeface="Open Sans"/>
                <a:sym typeface="Open Sans"/>
              </a:rPr>
              <a:t>/17</a:t>
            </a:r>
            <a:endParaRPr sz="800">
              <a:solidFill>
                <a:srgbClr val="595959"/>
              </a:solidFill>
              <a:latin typeface="Open Sans"/>
              <a:ea typeface="Open Sans"/>
              <a:cs typeface="Open Sans"/>
              <a:sym typeface="Open Sans"/>
            </a:endParaRPr>
          </a:p>
        </p:txBody>
      </p:sp>
      <p:sp>
        <p:nvSpPr>
          <p:cNvPr id="159" name="Google Shape;159;p20"/>
          <p:cNvSpPr txBox="1"/>
          <p:nvPr/>
        </p:nvSpPr>
        <p:spPr>
          <a:xfrm>
            <a:off x="3329100" y="4630225"/>
            <a:ext cx="2485800" cy="45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sz="1000">
                <a:solidFill>
                  <a:srgbClr val="666666"/>
                </a:solidFill>
                <a:latin typeface="Open Sans"/>
                <a:ea typeface="Open Sans"/>
                <a:cs typeface="Open Sans"/>
                <a:sym typeface="Open Sans"/>
              </a:rPr>
              <a:t>Proyecto de Fin de Grado</a:t>
            </a:r>
            <a:endParaRPr b="1" sz="1000">
              <a:solidFill>
                <a:srgbClr val="666666"/>
              </a:solidFill>
              <a:latin typeface="Open Sans"/>
              <a:ea typeface="Open Sans"/>
              <a:cs typeface="Open Sans"/>
              <a:sym typeface="Open Sans"/>
            </a:endParaRPr>
          </a:p>
          <a:p>
            <a:pPr indent="0" lvl="0" marL="0" rtl="0" algn="ctr">
              <a:spcBef>
                <a:spcPts val="0"/>
              </a:spcBef>
              <a:spcAft>
                <a:spcPts val="0"/>
              </a:spcAft>
              <a:buClr>
                <a:schemeClr val="dk1"/>
              </a:buClr>
              <a:buSzPts val="1100"/>
              <a:buFont typeface="Arial"/>
              <a:buNone/>
            </a:pPr>
            <a:r>
              <a:rPr b="1" lang="es" sz="1000">
                <a:solidFill>
                  <a:srgbClr val="666666"/>
                </a:solidFill>
                <a:latin typeface="Open Sans"/>
                <a:ea typeface="Open Sans"/>
                <a:cs typeface="Open Sans"/>
                <a:sym typeface="Open Sans"/>
              </a:rPr>
              <a:t>2020-2021</a:t>
            </a:r>
            <a:endParaRPr b="1" sz="1000">
              <a:solidFill>
                <a:srgbClr val="666666"/>
              </a:solidFill>
              <a:latin typeface="Open Sans"/>
              <a:ea typeface="Open Sans"/>
              <a:cs typeface="Open Sans"/>
              <a:sym typeface="Open Sans"/>
            </a:endParaRPr>
          </a:p>
        </p:txBody>
      </p:sp>
      <p:sp>
        <p:nvSpPr>
          <p:cNvPr id="160" name="Google Shape;160;p20"/>
          <p:cNvSpPr txBox="1"/>
          <p:nvPr/>
        </p:nvSpPr>
        <p:spPr>
          <a:xfrm>
            <a:off x="311700" y="1014513"/>
            <a:ext cx="7792500" cy="800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600"/>
              </a:spcAft>
              <a:buNone/>
            </a:pPr>
            <a:r>
              <a:rPr lang="es" sz="1600">
                <a:solidFill>
                  <a:schemeClr val="dk2"/>
                </a:solidFill>
                <a:latin typeface="Open Sans"/>
                <a:ea typeface="Open Sans"/>
                <a:cs typeface="Open Sans"/>
                <a:sym typeface="Open Sans"/>
              </a:rPr>
              <a:t>Matrices aleatorias formadas por el </a:t>
            </a:r>
            <a:r>
              <a:rPr b="1" lang="es" sz="1600">
                <a:solidFill>
                  <a:schemeClr val="dk2"/>
                </a:solidFill>
                <a:latin typeface="Open Sans"/>
                <a:ea typeface="Open Sans"/>
                <a:cs typeface="Open Sans"/>
                <a:sym typeface="Open Sans"/>
              </a:rPr>
              <a:t>producto</a:t>
            </a:r>
            <a:r>
              <a:rPr lang="es" sz="1600">
                <a:solidFill>
                  <a:schemeClr val="dk2"/>
                </a:solidFill>
                <a:latin typeface="Open Sans"/>
                <a:ea typeface="Open Sans"/>
                <a:cs typeface="Open Sans"/>
                <a:sym typeface="Open Sans"/>
              </a:rPr>
              <a:t> de dos matrices con entradas </a:t>
            </a:r>
            <a:r>
              <a:rPr b="1" lang="es" sz="1600">
                <a:solidFill>
                  <a:schemeClr val="dk2"/>
                </a:solidFill>
                <a:latin typeface="Open Sans"/>
                <a:ea typeface="Open Sans"/>
                <a:cs typeface="Open Sans"/>
                <a:sym typeface="Open Sans"/>
              </a:rPr>
              <a:t>normales estándar</a:t>
            </a:r>
            <a:endParaRPr b="1" sz="1600">
              <a:solidFill>
                <a:schemeClr val="dk2"/>
              </a:solidFill>
              <a:latin typeface="Open Sans"/>
              <a:ea typeface="Open Sans"/>
              <a:cs typeface="Open Sans"/>
              <a:sym typeface="Open Sans"/>
            </a:endParaRPr>
          </a:p>
        </p:txBody>
      </p:sp>
      <p:pic>
        <p:nvPicPr>
          <p:cNvPr id="161" name="Google Shape;161;p20"/>
          <p:cNvPicPr preferRelativeResize="0"/>
          <p:nvPr/>
        </p:nvPicPr>
        <p:blipFill>
          <a:blip r:embed="rId4">
            <a:alphaModFix/>
          </a:blip>
          <a:stretch>
            <a:fillRect/>
          </a:stretch>
        </p:blipFill>
        <p:spPr>
          <a:xfrm>
            <a:off x="451950" y="2017488"/>
            <a:ext cx="3581400" cy="1905000"/>
          </a:xfrm>
          <a:prstGeom prst="rect">
            <a:avLst/>
          </a:prstGeom>
          <a:noFill/>
          <a:ln>
            <a:noFill/>
          </a:ln>
        </p:spPr>
      </p:pic>
      <p:pic>
        <p:nvPicPr>
          <p:cNvPr id="162" name="Google Shape;162;p20"/>
          <p:cNvPicPr preferRelativeResize="0"/>
          <p:nvPr/>
        </p:nvPicPr>
        <p:blipFill>
          <a:blip r:embed="rId5">
            <a:alphaModFix/>
          </a:blip>
          <a:stretch>
            <a:fillRect/>
          </a:stretch>
        </p:blipFill>
        <p:spPr>
          <a:xfrm>
            <a:off x="4572000" y="1874013"/>
            <a:ext cx="4304000" cy="2191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1"/>
          <p:cNvSpPr txBox="1"/>
          <p:nvPr>
            <p:ph type="title"/>
          </p:nvPr>
        </p:nvSpPr>
        <p:spPr>
          <a:xfrm>
            <a:off x="311700" y="239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6AA84F"/>
                </a:solidFill>
                <a:latin typeface="Montserrat"/>
                <a:ea typeface="Montserrat"/>
                <a:cs typeface="Montserrat"/>
                <a:sym typeface="Montserrat"/>
              </a:rPr>
              <a:t>Ley de Marchenko-Pastur</a:t>
            </a:r>
            <a:endParaRPr b="1">
              <a:solidFill>
                <a:srgbClr val="6AA84F"/>
              </a:solidFill>
              <a:latin typeface="Montserrat"/>
              <a:ea typeface="Montserrat"/>
              <a:cs typeface="Montserrat"/>
              <a:sym typeface="Montserrat"/>
            </a:endParaRPr>
          </a:p>
        </p:txBody>
      </p:sp>
      <p:sp>
        <p:nvSpPr>
          <p:cNvPr id="168" name="Google Shape;168;p21"/>
          <p:cNvSpPr/>
          <p:nvPr/>
        </p:nvSpPr>
        <p:spPr>
          <a:xfrm rot="5400000">
            <a:off x="4545000" y="-34325"/>
            <a:ext cx="54000" cy="9144000"/>
          </a:xfrm>
          <a:prstGeom prst="rect">
            <a:avLst/>
          </a:prstGeom>
          <a:solidFill>
            <a:srgbClr val="9ED9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1"/>
          <p:cNvSpPr/>
          <p:nvPr/>
        </p:nvSpPr>
        <p:spPr>
          <a:xfrm rot="5400000">
            <a:off x="4545000" y="19663"/>
            <a:ext cx="54000" cy="91440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1"/>
          <p:cNvSpPr txBox="1"/>
          <p:nvPr/>
        </p:nvSpPr>
        <p:spPr>
          <a:xfrm>
            <a:off x="6071925" y="4630225"/>
            <a:ext cx="2774400" cy="45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6AA84F"/>
                </a:solidFill>
                <a:latin typeface="Open Sans"/>
                <a:ea typeface="Open Sans"/>
                <a:cs typeface="Open Sans"/>
                <a:sym typeface="Open Sans"/>
              </a:rPr>
              <a:t>Alejandro Santorum Varela</a:t>
            </a:r>
            <a:endParaRPr sz="1000">
              <a:solidFill>
                <a:srgbClr val="6AA84F"/>
              </a:solidFill>
              <a:latin typeface="Open Sans"/>
              <a:ea typeface="Open Sans"/>
              <a:cs typeface="Open Sans"/>
              <a:sym typeface="Open Sans"/>
            </a:endParaRPr>
          </a:p>
          <a:p>
            <a:pPr indent="0" lvl="0" marL="0" rtl="0" algn="ctr">
              <a:spcBef>
                <a:spcPts val="0"/>
              </a:spcBef>
              <a:spcAft>
                <a:spcPts val="0"/>
              </a:spcAft>
              <a:buNone/>
            </a:pPr>
            <a:r>
              <a:rPr lang="es" sz="1000">
                <a:solidFill>
                  <a:srgbClr val="666666"/>
                </a:solidFill>
                <a:latin typeface="Open Sans"/>
                <a:ea typeface="Open Sans"/>
                <a:cs typeface="Open Sans"/>
                <a:sym typeface="Open Sans"/>
              </a:rPr>
              <a:t>alejandro.santorum@estudiante.uam.es</a:t>
            </a:r>
            <a:endParaRPr sz="1000">
              <a:solidFill>
                <a:srgbClr val="6AA84F"/>
              </a:solidFill>
              <a:latin typeface="Open Sans"/>
              <a:ea typeface="Open Sans"/>
              <a:cs typeface="Open Sans"/>
              <a:sym typeface="Open Sans"/>
            </a:endParaRPr>
          </a:p>
        </p:txBody>
      </p:sp>
      <p:pic>
        <p:nvPicPr>
          <p:cNvPr id="171" name="Google Shape;171;p21"/>
          <p:cNvPicPr preferRelativeResize="0"/>
          <p:nvPr/>
        </p:nvPicPr>
        <p:blipFill>
          <a:blip r:embed="rId3">
            <a:alphaModFix/>
          </a:blip>
          <a:stretch>
            <a:fillRect/>
          </a:stretch>
        </p:blipFill>
        <p:spPr>
          <a:xfrm>
            <a:off x="184225" y="4663225"/>
            <a:ext cx="2293123" cy="393599"/>
          </a:xfrm>
          <a:prstGeom prst="rect">
            <a:avLst/>
          </a:prstGeom>
          <a:noFill/>
          <a:ln>
            <a:noFill/>
          </a:ln>
        </p:spPr>
      </p:pic>
      <p:sp>
        <p:nvSpPr>
          <p:cNvPr id="172" name="Google Shape;172;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173" name="Google Shape;173;p21"/>
          <p:cNvSpPr txBox="1"/>
          <p:nvPr/>
        </p:nvSpPr>
        <p:spPr>
          <a:xfrm>
            <a:off x="8846300" y="4717350"/>
            <a:ext cx="346200" cy="2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800">
                <a:solidFill>
                  <a:srgbClr val="595959"/>
                </a:solidFill>
                <a:latin typeface="Open Sans"/>
                <a:ea typeface="Open Sans"/>
                <a:cs typeface="Open Sans"/>
                <a:sym typeface="Open Sans"/>
              </a:rPr>
              <a:t>/17</a:t>
            </a:r>
            <a:endParaRPr sz="800">
              <a:solidFill>
                <a:srgbClr val="595959"/>
              </a:solidFill>
              <a:latin typeface="Open Sans"/>
              <a:ea typeface="Open Sans"/>
              <a:cs typeface="Open Sans"/>
              <a:sym typeface="Open Sans"/>
            </a:endParaRPr>
          </a:p>
        </p:txBody>
      </p:sp>
      <p:sp>
        <p:nvSpPr>
          <p:cNvPr id="174" name="Google Shape;174;p21"/>
          <p:cNvSpPr txBox="1"/>
          <p:nvPr/>
        </p:nvSpPr>
        <p:spPr>
          <a:xfrm>
            <a:off x="3329100" y="4630225"/>
            <a:ext cx="2485800" cy="45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sz="1000">
                <a:solidFill>
                  <a:srgbClr val="666666"/>
                </a:solidFill>
                <a:latin typeface="Open Sans"/>
                <a:ea typeface="Open Sans"/>
                <a:cs typeface="Open Sans"/>
                <a:sym typeface="Open Sans"/>
              </a:rPr>
              <a:t>Proyecto de Fin de Grado</a:t>
            </a:r>
            <a:endParaRPr b="1" sz="1000">
              <a:solidFill>
                <a:srgbClr val="666666"/>
              </a:solidFill>
              <a:latin typeface="Open Sans"/>
              <a:ea typeface="Open Sans"/>
              <a:cs typeface="Open Sans"/>
              <a:sym typeface="Open Sans"/>
            </a:endParaRPr>
          </a:p>
          <a:p>
            <a:pPr indent="0" lvl="0" marL="0" rtl="0" algn="ctr">
              <a:spcBef>
                <a:spcPts val="0"/>
              </a:spcBef>
              <a:spcAft>
                <a:spcPts val="0"/>
              </a:spcAft>
              <a:buClr>
                <a:schemeClr val="dk1"/>
              </a:buClr>
              <a:buSzPts val="1100"/>
              <a:buFont typeface="Arial"/>
              <a:buNone/>
            </a:pPr>
            <a:r>
              <a:rPr b="1" lang="es" sz="1000">
                <a:solidFill>
                  <a:srgbClr val="666666"/>
                </a:solidFill>
                <a:latin typeface="Open Sans"/>
                <a:ea typeface="Open Sans"/>
                <a:cs typeface="Open Sans"/>
                <a:sym typeface="Open Sans"/>
              </a:rPr>
              <a:t>2020-2021</a:t>
            </a:r>
            <a:endParaRPr b="1" sz="1000">
              <a:solidFill>
                <a:srgbClr val="666666"/>
              </a:solidFill>
              <a:latin typeface="Open Sans"/>
              <a:ea typeface="Open Sans"/>
              <a:cs typeface="Open Sans"/>
              <a:sym typeface="Open Sans"/>
            </a:endParaRPr>
          </a:p>
        </p:txBody>
      </p:sp>
      <p:sp>
        <p:nvSpPr>
          <p:cNvPr id="175" name="Google Shape;175;p21"/>
          <p:cNvSpPr txBox="1"/>
          <p:nvPr>
            <p:ph idx="1" type="body"/>
          </p:nvPr>
        </p:nvSpPr>
        <p:spPr>
          <a:xfrm>
            <a:off x="247950" y="1398300"/>
            <a:ext cx="3657000" cy="2502600"/>
          </a:xfrm>
          <a:prstGeom prst="rect">
            <a:avLst/>
          </a:prstGeom>
        </p:spPr>
        <p:txBody>
          <a:bodyPr anchorCtr="0" anchor="t" bIns="54000" lIns="91425" spcFirstLastPara="1" rIns="91425" wrap="square" tIns="198000">
            <a:noAutofit/>
          </a:bodyPr>
          <a:lstStyle/>
          <a:p>
            <a:pPr indent="-330200" lvl="0" marL="457200" rtl="0" algn="l">
              <a:lnSpc>
                <a:spcPct val="150000"/>
              </a:lnSpc>
              <a:spcBef>
                <a:spcPts val="0"/>
              </a:spcBef>
              <a:spcAft>
                <a:spcPts val="0"/>
              </a:spcAft>
              <a:buClr>
                <a:srgbClr val="6AA84F"/>
              </a:buClr>
              <a:buSzPts val="1600"/>
              <a:buFont typeface="Open Sans"/>
              <a:buChar char="●"/>
            </a:pPr>
            <a:r>
              <a:rPr lang="es" sz="1600">
                <a:latin typeface="Open Sans"/>
                <a:ea typeface="Open Sans"/>
                <a:cs typeface="Open Sans"/>
                <a:sym typeface="Open Sans"/>
              </a:rPr>
              <a:t>Describe el comportamiento de los autovalores de las matrices del </a:t>
            </a:r>
            <a:r>
              <a:rPr b="1" lang="es" sz="1600">
                <a:latin typeface="Open Sans"/>
                <a:ea typeface="Open Sans"/>
                <a:cs typeface="Open Sans"/>
                <a:sym typeface="Open Sans"/>
              </a:rPr>
              <a:t>ensemble de Wishart</a:t>
            </a:r>
            <a:r>
              <a:rPr lang="es" sz="1600">
                <a:latin typeface="Open Sans"/>
                <a:ea typeface="Open Sans"/>
                <a:cs typeface="Open Sans"/>
                <a:sym typeface="Open Sans"/>
              </a:rPr>
              <a:t>.</a:t>
            </a:r>
            <a:endParaRPr sz="1600">
              <a:latin typeface="Open Sans"/>
              <a:ea typeface="Open Sans"/>
              <a:cs typeface="Open Sans"/>
              <a:sym typeface="Open Sans"/>
            </a:endParaRPr>
          </a:p>
          <a:p>
            <a:pPr indent="-330200" lvl="0" marL="457200" rtl="0" algn="l">
              <a:lnSpc>
                <a:spcPct val="150000"/>
              </a:lnSpc>
              <a:spcBef>
                <a:spcPts val="1000"/>
              </a:spcBef>
              <a:spcAft>
                <a:spcPts val="0"/>
              </a:spcAft>
              <a:buClr>
                <a:srgbClr val="6AA84F"/>
              </a:buClr>
              <a:buSzPts val="1600"/>
              <a:buFont typeface="Open Sans"/>
              <a:buChar char="●"/>
            </a:pPr>
            <a:r>
              <a:rPr lang="es" sz="1600">
                <a:latin typeface="Open Sans"/>
                <a:ea typeface="Open Sans"/>
                <a:cs typeface="Open Sans"/>
                <a:sym typeface="Open Sans"/>
              </a:rPr>
              <a:t>En particular, las </a:t>
            </a:r>
            <a:r>
              <a:rPr b="1" lang="es" sz="1600">
                <a:latin typeface="Open Sans"/>
                <a:ea typeface="Open Sans"/>
                <a:cs typeface="Open Sans"/>
                <a:sym typeface="Open Sans"/>
              </a:rPr>
              <a:t>matrices de covarianza muestral</a:t>
            </a:r>
            <a:r>
              <a:rPr lang="es" sz="1600">
                <a:latin typeface="Open Sans"/>
                <a:ea typeface="Open Sans"/>
                <a:cs typeface="Open Sans"/>
                <a:sym typeface="Open Sans"/>
              </a:rPr>
              <a:t>.</a:t>
            </a:r>
            <a:endParaRPr sz="1600">
              <a:latin typeface="Open Sans"/>
              <a:ea typeface="Open Sans"/>
              <a:cs typeface="Open Sans"/>
              <a:sym typeface="Open Sans"/>
            </a:endParaRPr>
          </a:p>
        </p:txBody>
      </p:sp>
      <p:pic>
        <p:nvPicPr>
          <p:cNvPr id="176" name="Google Shape;176;p21"/>
          <p:cNvPicPr preferRelativeResize="0"/>
          <p:nvPr/>
        </p:nvPicPr>
        <p:blipFill>
          <a:blip r:embed="rId4">
            <a:alphaModFix/>
          </a:blip>
          <a:stretch>
            <a:fillRect/>
          </a:stretch>
        </p:blipFill>
        <p:spPr>
          <a:xfrm>
            <a:off x="4057350" y="964350"/>
            <a:ext cx="4934250" cy="3289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